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3" r:id="rId3"/>
  </p:sldMasterIdLst>
  <p:notesMasterIdLst>
    <p:notesMasterId r:id="rId43"/>
  </p:notesMasterIdLst>
  <p:sldIdLst>
    <p:sldId id="256" r:id="rId4"/>
    <p:sldId id="259" r:id="rId5"/>
    <p:sldId id="316" r:id="rId6"/>
    <p:sldId id="297" r:id="rId7"/>
    <p:sldId id="317" r:id="rId8"/>
    <p:sldId id="318" r:id="rId9"/>
    <p:sldId id="319" r:id="rId10"/>
    <p:sldId id="425" r:id="rId11"/>
    <p:sldId id="258" r:id="rId12"/>
    <p:sldId id="426" r:id="rId13"/>
    <p:sldId id="323" r:id="rId14"/>
    <p:sldId id="277" r:id="rId15"/>
    <p:sldId id="313" r:id="rId16"/>
    <p:sldId id="311" r:id="rId17"/>
    <p:sldId id="281" r:id="rId18"/>
    <p:sldId id="320" r:id="rId19"/>
    <p:sldId id="321" r:id="rId20"/>
    <p:sldId id="322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  <p:sldId id="439" r:id="rId32"/>
    <p:sldId id="440" r:id="rId33"/>
    <p:sldId id="441" r:id="rId34"/>
    <p:sldId id="442" r:id="rId35"/>
    <p:sldId id="443" r:id="rId36"/>
    <p:sldId id="444" r:id="rId37"/>
    <p:sldId id="445" r:id="rId38"/>
    <p:sldId id="446" r:id="rId39"/>
    <p:sldId id="427" r:id="rId40"/>
    <p:sldId id="428" r:id="rId41"/>
    <p:sldId id="289" r:id="rId4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76A0"/>
    <a:srgbClr val="00483B"/>
    <a:srgbClr val="2C5346"/>
    <a:srgbClr val="008183"/>
    <a:srgbClr val="6A0032"/>
    <a:srgbClr val="958A55"/>
    <a:srgbClr val="C4BD97"/>
    <a:srgbClr val="DBD6BF"/>
    <a:srgbClr val="A69B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1" autoAdjust="0"/>
    <p:restoredTop sz="94419" autoAdjust="0"/>
  </p:normalViewPr>
  <p:slideViewPr>
    <p:cSldViewPr snapToGrid="0" snapToObjects="1">
      <p:cViewPr varScale="1">
        <p:scale>
          <a:sx n="109" d="100"/>
          <a:sy n="109" d="100"/>
        </p:scale>
        <p:origin x="18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58329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9842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7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2741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4577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  <a:tabLst/>
                <a:defRPr/>
              </a:pPr>
              <a:t>19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2358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1905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6816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3682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2769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27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418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28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9698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543371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314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540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62373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9054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9" name="Google Shape;12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33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630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57" name="Google Shape;15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34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21279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75" name="Google Shape;17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35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85930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9" name="Google Shape;19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36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988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  <a:tabLst/>
                <a:defRPr/>
              </a:pPr>
              <a:t>37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4265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Shape 3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224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3157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084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  <a:tabLst/>
                <a:defRPr/>
              </a:pPr>
              <a:t>11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4607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FontTx/>
              <a:buNone/>
            </a:pPr>
            <a:endParaRPr dirty="0"/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80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6320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34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004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1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C20A-8DB2-5D4C-832D-76F8B5E34F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36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6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8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772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08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3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663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5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709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C1A-7E4D-A645-9486-BE47662B11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479A-8417-E340-BD18-D6D56F70CE1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65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9584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892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817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5321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42382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2077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8268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514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949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791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7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96A0C1A-7E4D-A645-9486-BE47662B1176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/>
              <a:t>5/17/2019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B4479A-8417-E340-BD18-D6D56F70CE17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45720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2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300"/>
                <a:buFont typeface="Calibri"/>
                <a:buNone/>
                <a:tabLst/>
                <a:defRPr/>
              </a:pPr>
              <a:t>‹#›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1711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4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5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3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5116010" y="886241"/>
            <a:ext cx="4027990" cy="26954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 algn="l">
              <a:buClr>
                <a:srgbClr val="FFFFFF"/>
              </a:buClr>
              <a:buSzPct val="25000"/>
            </a:pP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Where to find best practices?</a:t>
            </a:r>
            <a:b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3200" b="1" i="0" u="none" strike="noStrike" cap="none" dirty="0">
                <a:solidFill>
                  <a:srgbClr val="99A2A2"/>
                </a:solidFill>
                <a:latin typeface="Verdana"/>
                <a:ea typeface="Verdana"/>
                <a:cs typeface="Verdana"/>
                <a:sym typeface="Verdana"/>
              </a:rPr>
              <a:t>Lessons from the Field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5116009" y="3581662"/>
            <a:ext cx="4027991" cy="12710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l"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Taylor L.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Crisman, BS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Meg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Normand, BA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algn="l"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K.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Malulani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Castro, BA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algn="l"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Margaret Jenkins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Ignacio D. Acevedo-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Polakovich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PhD</a:t>
            </a:r>
          </a:p>
        </p:txBody>
      </p:sp>
      <p:pic>
        <p:nvPicPr>
          <p:cNvPr id="91" name="Shape 91" descr="MSU-Wordmark-White-120-pxl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220" y="5768638"/>
            <a:ext cx="1151670" cy="2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1316" y="5634734"/>
            <a:ext cx="2371883" cy="441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Travel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258" y="1875568"/>
            <a:ext cx="4549584" cy="341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6202018" y="1444613"/>
            <a:ext cx="3101009" cy="4031924"/>
          </a:xfrm>
          <a:prstGeom prst="homePlate">
            <a:avLst>
              <a:gd name="adj" fmla="val 15610"/>
            </a:avLst>
          </a:prstGeom>
          <a:solidFill>
            <a:srgbClr val="C4BD97"/>
          </a:solidFill>
          <a:ln w="9525" cap="flat" cmpd="sng">
            <a:solidFill>
              <a:srgbClr val="C4BD97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Dissemination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Register the practice (if applicable)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Establish whether dissemination is desired.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 dissemination and implementation (D&amp;I) processes.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Implement D&amp;I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02507" y="1465354"/>
            <a:ext cx="3316406" cy="4011183"/>
          </a:xfrm>
          <a:prstGeom prst="homePlate">
            <a:avLst>
              <a:gd name="adj" fmla="val 15610"/>
            </a:avLst>
          </a:prstGeom>
          <a:solidFill>
            <a:srgbClr val="4A484C"/>
          </a:solidFill>
          <a:ln w="95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Continuous Quality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Improvement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DBD6B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 and implement an evaluation strategy to examine: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DBD6B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Practice effects.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mechanisms or components that drive effects.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Whether the practice can be improved.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DBD6B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DBD6B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685800" y="224830"/>
            <a:ext cx="7770813" cy="903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AB7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909AB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REDI Phase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0" y="1465355"/>
            <a:ext cx="3101009" cy="4016036"/>
          </a:xfrm>
          <a:prstGeom prst="homePlate">
            <a:avLst>
              <a:gd name="adj" fmla="val 15610"/>
            </a:avLst>
          </a:prstGeom>
          <a:solidFill>
            <a:srgbClr val="17453C"/>
          </a:solidFill>
          <a:ln w="952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Current Implementation Assessment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(Evaluability)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Review Practice Materials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Document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Required 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Required Networks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Logic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Incorporation of Best-Practices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Available Implementation and Outcomes Evidence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676797" y="5482520"/>
            <a:ext cx="174741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3-6 Months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697499" y="5487373"/>
            <a:ext cx="174741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A484C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6 Months +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878815" y="5487373"/>
            <a:ext cx="174741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58A55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6 Months +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63425E9-5BD8-1A42-9543-67CF22B1CCED}"/>
              </a:ext>
            </a:extLst>
          </p:cNvPr>
          <p:cNvSpPr/>
          <p:nvPr/>
        </p:nvSpPr>
        <p:spPr>
          <a:xfrm>
            <a:off x="252919" y="4095345"/>
            <a:ext cx="2430904" cy="1011676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7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3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80010" y="1971304"/>
            <a:ext cx="9400244" cy="16103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l"/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Identifying best practices</a:t>
            </a:r>
            <a:b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</a:b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in implementing district-wide integrated student supports.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302377" y="4389105"/>
            <a:ext cx="6477877" cy="12710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Taylor L. Crisman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BS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Ignacio D. Acevedo-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Polakovich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PhD</a:t>
            </a:r>
          </a:p>
        </p:txBody>
      </p:sp>
      <p:pic>
        <p:nvPicPr>
          <p:cNvPr id="91" name="Shape 91" descr="MSU-Wordmark-White-120-pxl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220" y="5768638"/>
            <a:ext cx="1151670" cy="2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1316" y="5634734"/>
            <a:ext cx="2371883" cy="44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986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09AB7"/>
              </a:buClr>
              <a:buSzPct val="25000"/>
              <a:buFont typeface="Verdana"/>
              <a:buNone/>
            </a:pPr>
            <a:r>
              <a:rPr lang="en-US" sz="4400" b="1" i="0" u="none" strike="noStrike" cap="none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Community Schools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286717" y="1626832"/>
            <a:ext cx="8294575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ransform schools into a neighborhood hub offering services and supports for children, families, and community members 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1" indent="0">
              <a:lnSpc>
                <a:spcPct val="90000"/>
              </a:lnSpc>
              <a:spcBef>
                <a:spcPts val="518"/>
              </a:spcBef>
              <a:buSzPct val="99615"/>
              <a:buNone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1" indent="0">
              <a:lnSpc>
                <a:spcPct val="90000"/>
              </a:lnSpc>
              <a:spcBef>
                <a:spcPts val="518"/>
              </a:spcBef>
              <a:buSzPct val="99615"/>
              <a:buNone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Based on the assumption that students’</a:t>
            </a:r>
          </a:p>
          <a:p>
            <a:pPr marL="0" lvl="0" indent="0">
              <a:lnSpc>
                <a:spcPct val="90000"/>
              </a:lnSpc>
              <a:spcBef>
                <a:spcPts val="518"/>
              </a:spcBef>
              <a:buSzPct val="99615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  academic success is greatly impacted by </a:t>
            </a:r>
          </a:p>
          <a:p>
            <a:pPr marL="0" lvl="0" indent="0">
              <a:lnSpc>
                <a:spcPct val="90000"/>
              </a:lnSpc>
              <a:spcBef>
                <a:spcPts val="518"/>
              </a:spcBef>
              <a:buSzPct val="99615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   conditions in which they live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(Heers et al., 2016) 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8763B0-A45E-4683-B4B4-FE5FF1DD1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992" y="3226321"/>
            <a:ext cx="3185466" cy="278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5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306371" y="2362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rgbClr val="909AB7"/>
              </a:buClr>
              <a:buSzPct val="25000"/>
            </a:pPr>
            <a:r>
              <a:rPr lang="en-US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REDI Phase 1: </a:t>
            </a:r>
            <a:r>
              <a:rPr lang="en-US" sz="3200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Implementation Assessment</a:t>
            </a:r>
            <a:endParaRPr lang="en-US" sz="3200" b="1" i="0" u="none" strike="noStrike" cap="none" dirty="0">
              <a:solidFill>
                <a:srgbClr val="909A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0" name="Shape 3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B70CF31-92E7-48D0-9012-FC2F0814ECF9}"/>
              </a:ext>
            </a:extLst>
          </p:cNvPr>
          <p:cNvGrpSpPr/>
          <p:nvPr/>
        </p:nvGrpSpPr>
        <p:grpSpPr>
          <a:xfrm>
            <a:off x="408387" y="3039461"/>
            <a:ext cx="2677741" cy="1538391"/>
            <a:chOff x="408387" y="3039461"/>
            <a:chExt cx="2677741" cy="1538391"/>
          </a:xfrm>
        </p:grpSpPr>
        <p:sp>
          <p:nvSpPr>
            <p:cNvPr id="8" name="Shape 113">
              <a:extLst>
                <a:ext uri="{FF2B5EF4-FFF2-40B4-BE49-F238E27FC236}">
                  <a16:creationId xmlns:a16="http://schemas.microsoft.com/office/drawing/2014/main" id="{ABD63636-14F8-4D5A-BB8A-386AD4B5D156}"/>
                </a:ext>
              </a:extLst>
            </p:cNvPr>
            <p:cNvSpPr/>
            <p:nvPr/>
          </p:nvSpPr>
          <p:spPr>
            <a:xfrm>
              <a:off x="408387" y="3039461"/>
              <a:ext cx="1900696" cy="1538391"/>
            </a:xfrm>
            <a:prstGeom prst="roundRect">
              <a:avLst>
                <a:gd name="adj" fmla="val 16667"/>
              </a:avLst>
            </a:prstGeom>
            <a:solidFill>
              <a:srgbClr val="6A003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Existing research &amp; evaluation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9D45028A-23BB-453E-B678-F5E3DD71665C}"/>
                </a:ext>
              </a:extLst>
            </p:cNvPr>
            <p:cNvSpPr/>
            <p:nvPr/>
          </p:nvSpPr>
          <p:spPr>
            <a:xfrm rot="17620615">
              <a:off x="2278252" y="3661632"/>
              <a:ext cx="697424" cy="918328"/>
            </a:xfrm>
            <a:prstGeom prst="downArrow">
              <a:avLst/>
            </a:prstGeom>
            <a:solidFill>
              <a:srgbClr val="6A00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AC3F94-FCFD-4373-ABFA-978AEFA0341C}"/>
              </a:ext>
            </a:extLst>
          </p:cNvPr>
          <p:cNvGrpSpPr/>
          <p:nvPr/>
        </p:nvGrpSpPr>
        <p:grpSpPr>
          <a:xfrm>
            <a:off x="5966437" y="3039460"/>
            <a:ext cx="2873809" cy="1538391"/>
            <a:chOff x="5966437" y="3039460"/>
            <a:chExt cx="2873809" cy="1538391"/>
          </a:xfrm>
        </p:grpSpPr>
        <p:sp>
          <p:nvSpPr>
            <p:cNvPr id="11" name="Shape 113">
              <a:extLst>
                <a:ext uri="{FF2B5EF4-FFF2-40B4-BE49-F238E27FC236}">
                  <a16:creationId xmlns:a16="http://schemas.microsoft.com/office/drawing/2014/main" id="{93BC1131-6EB7-42AB-8768-F178DAFB776B}"/>
                </a:ext>
              </a:extLst>
            </p:cNvPr>
            <p:cNvSpPr/>
            <p:nvPr/>
          </p:nvSpPr>
          <p:spPr>
            <a:xfrm>
              <a:off x="6746504" y="3039460"/>
              <a:ext cx="2093742" cy="1538391"/>
            </a:xfrm>
            <a:prstGeom prst="roundRect">
              <a:avLst>
                <a:gd name="adj" fmla="val 16667"/>
              </a:avLst>
            </a:prstGeom>
            <a:solidFill>
              <a:srgbClr val="008183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Regular meetings &amp; contact with implementers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7C46E967-2F39-4714-B493-BEB3782B56AC}"/>
                </a:ext>
              </a:extLst>
            </p:cNvPr>
            <p:cNvSpPr/>
            <p:nvPr/>
          </p:nvSpPr>
          <p:spPr>
            <a:xfrm rot="4053112">
              <a:off x="6076889" y="3661632"/>
              <a:ext cx="697424" cy="918328"/>
            </a:xfrm>
            <a:prstGeom prst="downArrow">
              <a:avLst/>
            </a:prstGeom>
            <a:solidFill>
              <a:srgbClr val="008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23B902-5120-4576-81BE-C0249F9F7AFD}"/>
              </a:ext>
            </a:extLst>
          </p:cNvPr>
          <p:cNvGrpSpPr/>
          <p:nvPr/>
        </p:nvGrpSpPr>
        <p:grpSpPr>
          <a:xfrm>
            <a:off x="4732176" y="1439071"/>
            <a:ext cx="2014328" cy="2337654"/>
            <a:chOff x="4732176" y="1439071"/>
            <a:chExt cx="2014328" cy="2337654"/>
          </a:xfrm>
        </p:grpSpPr>
        <p:sp>
          <p:nvSpPr>
            <p:cNvPr id="10" name="Shape 115">
              <a:extLst>
                <a:ext uri="{FF2B5EF4-FFF2-40B4-BE49-F238E27FC236}">
                  <a16:creationId xmlns:a16="http://schemas.microsoft.com/office/drawing/2014/main" id="{60E8BB2E-EC2A-46D0-A2EE-A4AA675D69C3}"/>
                </a:ext>
              </a:extLst>
            </p:cNvPr>
            <p:cNvSpPr/>
            <p:nvPr/>
          </p:nvSpPr>
          <p:spPr>
            <a:xfrm>
              <a:off x="4732176" y="1439071"/>
              <a:ext cx="2014328" cy="1579724"/>
            </a:xfrm>
            <a:prstGeom prst="roundRect">
              <a:avLst>
                <a:gd name="adj" fmla="val 16667"/>
              </a:avLst>
            </a:prstGeom>
            <a:solidFill>
              <a:srgbClr val="00483B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Site visits &amp; semi-structured interviews</a:t>
              </a:r>
            </a:p>
          </p:txBody>
        </p:sp>
        <p:sp>
          <p:nvSpPr>
            <p:cNvPr id="15" name="Arrow: Down 14">
              <a:extLst>
                <a:ext uri="{FF2B5EF4-FFF2-40B4-BE49-F238E27FC236}">
                  <a16:creationId xmlns:a16="http://schemas.microsoft.com/office/drawing/2014/main" id="{14F64DB4-B829-4C22-8482-7E948870483D}"/>
                </a:ext>
              </a:extLst>
            </p:cNvPr>
            <p:cNvSpPr/>
            <p:nvPr/>
          </p:nvSpPr>
          <p:spPr>
            <a:xfrm rot="1309593">
              <a:off x="5057512" y="2858397"/>
              <a:ext cx="697424" cy="918328"/>
            </a:xfrm>
            <a:prstGeom prst="downArrow">
              <a:avLst/>
            </a:prstGeom>
            <a:solidFill>
              <a:srgbClr val="004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8EAD8-8076-402C-9713-8C1327BF37C8}"/>
              </a:ext>
            </a:extLst>
          </p:cNvPr>
          <p:cNvGrpSpPr/>
          <p:nvPr/>
        </p:nvGrpSpPr>
        <p:grpSpPr>
          <a:xfrm>
            <a:off x="2309083" y="1454375"/>
            <a:ext cx="2014328" cy="2326491"/>
            <a:chOff x="2309083" y="1454375"/>
            <a:chExt cx="2014328" cy="2326491"/>
          </a:xfrm>
        </p:grpSpPr>
        <p:sp>
          <p:nvSpPr>
            <p:cNvPr id="9" name="Shape 114">
              <a:extLst>
                <a:ext uri="{FF2B5EF4-FFF2-40B4-BE49-F238E27FC236}">
                  <a16:creationId xmlns:a16="http://schemas.microsoft.com/office/drawing/2014/main" id="{DD13096A-A57F-4E6A-AEBC-AF87E370C609}"/>
                </a:ext>
              </a:extLst>
            </p:cNvPr>
            <p:cNvSpPr/>
            <p:nvPr/>
          </p:nvSpPr>
          <p:spPr>
            <a:xfrm>
              <a:off x="2309083" y="1454375"/>
              <a:ext cx="2014328" cy="1548348"/>
            </a:xfrm>
            <a:prstGeom prst="roundRect">
              <a:avLst>
                <a:gd name="adj" fmla="val 16667"/>
              </a:avLst>
            </a:prstGeom>
            <a:solidFill>
              <a:srgbClr val="6576A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b="1" i="0" u="none" strike="noStrike" cap="none" dirty="0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rPr>
                <a:t>Administrative documents &amp; data</a:t>
              </a: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522CAA38-7798-4162-A0A0-BBF5E09F3217}"/>
                </a:ext>
              </a:extLst>
            </p:cNvPr>
            <p:cNvSpPr/>
            <p:nvPr/>
          </p:nvSpPr>
          <p:spPr>
            <a:xfrm rot="19483380">
              <a:off x="3057801" y="2595914"/>
              <a:ext cx="697424" cy="1184952"/>
            </a:xfrm>
            <a:prstGeom prst="downArrow">
              <a:avLst/>
            </a:prstGeom>
            <a:solidFill>
              <a:srgbClr val="6576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B56F7C5-A9E0-4033-B7B3-81E90E7F5709}"/>
              </a:ext>
            </a:extLst>
          </p:cNvPr>
          <p:cNvSpPr txBox="1"/>
          <p:nvPr/>
        </p:nvSpPr>
        <p:spPr>
          <a:xfrm>
            <a:off x="2855988" y="4411221"/>
            <a:ext cx="3467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What defines this implementation of the Community Schools Approach? 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5098" y="2857500"/>
            <a:ext cx="2921002" cy="19167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09AB7"/>
              </a:buClr>
              <a:buSzPct val="25000"/>
              <a:buFont typeface="Verdana"/>
              <a:buNone/>
            </a:pPr>
            <a:r>
              <a:rPr lang="en-US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Literature Review</a:t>
            </a:r>
            <a:endParaRPr lang="en-US" sz="4400" b="1" i="0" u="none" strike="noStrike" cap="none" dirty="0">
              <a:solidFill>
                <a:srgbClr val="909A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Community school approaches have evolved over the last 100 years</a:t>
            </a: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>
              <a:lnSpc>
                <a:spcPct val="90000"/>
              </a:lnSpc>
              <a:spcBef>
                <a:spcPts val="518"/>
              </a:spcBef>
              <a:buSzPct val="99615"/>
            </a:pPr>
            <a:r>
              <a:rPr lang="en-US" sz="2800" dirty="0">
                <a:latin typeface="Times New Roman"/>
                <a:ea typeface="Times New Roman"/>
                <a:cs typeface="Times New Roman"/>
                <a:sym typeface="Times New Roman"/>
              </a:rPr>
              <a:t>Several different organizations support this work around the country</a:t>
            </a:r>
          </a:p>
          <a:p>
            <a:pPr marL="0" marR="0" lvl="0" indent="0" algn="l" rtl="0">
              <a:lnSpc>
                <a:spcPct val="90000"/>
              </a:lnSpc>
              <a:spcBef>
                <a:spcPts val="518"/>
              </a:spcBef>
              <a:buClr>
                <a:schemeClr val="dk1"/>
              </a:buClr>
              <a:buSzPct val="99615"/>
              <a:buNone/>
            </a:pPr>
            <a:endParaRPr lang="en-US" sz="259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F0D279-C6A1-4275-BF50-7EB208DDA489}"/>
              </a:ext>
            </a:extLst>
          </p:cNvPr>
          <p:cNvSpPr txBox="1"/>
          <p:nvPr/>
        </p:nvSpPr>
        <p:spPr>
          <a:xfrm>
            <a:off x="1921625" y="2374307"/>
            <a:ext cx="20612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5,000+ 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 in the 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EF1376-DA2E-4AE9-A642-11463757402F}"/>
              </a:ext>
            </a:extLst>
          </p:cNvPr>
          <p:cNvSpPr txBox="1"/>
          <p:nvPr/>
        </p:nvSpPr>
        <p:spPr>
          <a:xfrm>
            <a:off x="4416687" y="2374307"/>
            <a:ext cx="24180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25,000+ </a:t>
            </a:r>
          </a:p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Schools in the Europe</a:t>
            </a:r>
          </a:p>
        </p:txBody>
      </p:sp>
      <p:pic>
        <p:nvPicPr>
          <p:cNvPr id="1028" name="Picture 4" descr="Image result for children's aid society community schools">
            <a:extLst>
              <a:ext uri="{FF2B5EF4-FFF2-40B4-BE49-F238E27FC236}">
                <a16:creationId xmlns:a16="http://schemas.microsoft.com/office/drawing/2014/main" id="{26EC9035-A0C5-4858-B03C-9B42F697E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99" y="4042275"/>
            <a:ext cx="19050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ommunities in schools">
            <a:extLst>
              <a:ext uri="{FF2B5EF4-FFF2-40B4-BE49-F238E27FC236}">
                <a16:creationId xmlns:a16="http://schemas.microsoft.com/office/drawing/2014/main" id="{5F4FE1AA-F106-4D6E-B525-89FAC2D0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35" y="4515141"/>
            <a:ext cx="2091410" cy="67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21st century schools logo">
            <a:extLst>
              <a:ext uri="{FF2B5EF4-FFF2-40B4-BE49-F238E27FC236}">
                <a16:creationId xmlns:a16="http://schemas.microsoft.com/office/drawing/2014/main" id="{EC56C07E-3B76-45A4-9E75-E5E6C186A5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0"/>
          <a:stretch/>
        </p:blipFill>
        <p:spPr bwMode="auto">
          <a:xfrm>
            <a:off x="4238791" y="4259061"/>
            <a:ext cx="2224007" cy="16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ommunity learning centers cincinnati">
            <a:extLst>
              <a:ext uri="{FF2B5EF4-FFF2-40B4-BE49-F238E27FC236}">
                <a16:creationId xmlns:a16="http://schemas.microsoft.com/office/drawing/2014/main" id="{E83EAE64-2CAE-4BCF-B029-2ABA6C650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610" y="4530010"/>
            <a:ext cx="190500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2F8A0C-1B31-4C3F-89F3-9CB6C4B48A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8746" y="2127291"/>
          <a:ext cx="4359511" cy="316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59511">
                  <a:extLst>
                    <a:ext uri="{9D8B030D-6E8A-4147-A177-3AD203B41FA5}">
                      <a16:colId xmlns:a16="http://schemas.microsoft.com/office/drawing/2014/main" val="1733523920"/>
                    </a:ext>
                  </a:extLst>
                </a:gridCol>
              </a:tblGrid>
              <a:tr h="526558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Integrated Student Support Components (Child Trends, 2014)</a:t>
                      </a:r>
                    </a:p>
                  </a:txBody>
                  <a:tcPr>
                    <a:solidFill>
                      <a:srgbClr val="184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06584"/>
                  </a:ext>
                </a:extLst>
              </a:tr>
              <a:tr h="4410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Assessment-driven service planning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03973"/>
                  </a:ext>
                </a:extLst>
              </a:tr>
              <a:tr h="5363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Coordination of multi-sector supports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992127"/>
                  </a:ext>
                </a:extLst>
              </a:tr>
              <a:tr h="50116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Integration of services into school settings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021707"/>
                  </a:ext>
                </a:extLst>
              </a:tr>
              <a:tr h="28415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Creation &amp; maintenance of community partnerships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013883"/>
                  </a:ext>
                </a:extLst>
              </a:tr>
              <a:tr h="4168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Outcome monitoring based on routinized data collection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81376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3F66826-53BF-4B7E-9174-5798C7DEA7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14440" y="2127291"/>
          <a:ext cx="3699262" cy="15198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99262">
                  <a:extLst>
                    <a:ext uri="{9D8B030D-6E8A-4147-A177-3AD203B41FA5}">
                      <a16:colId xmlns:a16="http://schemas.microsoft.com/office/drawing/2014/main" val="1733523920"/>
                    </a:ext>
                  </a:extLst>
                </a:gridCol>
              </a:tblGrid>
              <a:tr h="527986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Community School Components (</a:t>
                      </a:r>
                      <a:r>
                        <a:rPr lang="en-US" b="1" i="0" dirty="0" err="1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Heers</a:t>
                      </a:r>
                      <a:r>
                        <a:rPr lang="en-US" b="1" i="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et al., 2016)</a:t>
                      </a:r>
                      <a:endParaRPr lang="en-US" b="1" i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84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06584"/>
                  </a:ext>
                </a:extLst>
              </a:tr>
              <a:tr h="4393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Fostering parent involvement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03973"/>
                  </a:ext>
                </a:extLst>
              </a:tr>
              <a:tr h="5524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Offering needed extracurricular activities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992127"/>
                  </a:ext>
                </a:extLst>
              </a:tr>
            </a:tbl>
          </a:graphicData>
        </a:graphic>
      </p:graphicFrame>
      <p:sp>
        <p:nvSpPr>
          <p:cNvPr id="18" name="Shape 2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rgbClr val="909AB7"/>
              </a:buClr>
              <a:buSzPct val="25000"/>
            </a:pPr>
            <a:r>
              <a:rPr lang="en-US" sz="3600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Best Practices: Components of Successful Community Schools </a:t>
            </a:r>
          </a:p>
        </p:txBody>
      </p:sp>
    </p:spTree>
    <p:extLst>
      <p:ext uri="{BB962C8B-B14F-4D97-AF65-F5344CB8AC3E}">
        <p14:creationId xmlns:p14="http://schemas.microsoft.com/office/powerpoint/2010/main" val="217066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Shape 3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2F8A0C-1B31-4C3F-89F3-9CB6C4B48A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31720" y="1778945"/>
          <a:ext cx="4480560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80560">
                  <a:extLst>
                    <a:ext uri="{9D8B030D-6E8A-4147-A177-3AD203B41FA5}">
                      <a16:colId xmlns:a16="http://schemas.microsoft.com/office/drawing/2014/main" val="173352392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Community</a:t>
                      </a:r>
                      <a:r>
                        <a:rPr lang="en-US" b="1" i="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School Standards</a:t>
                      </a:r>
                    </a:p>
                    <a:p>
                      <a:pPr algn="ctr"/>
                      <a:r>
                        <a:rPr lang="en-US" b="1" i="0" baseline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(Coalition for Community Schools, 2017)</a:t>
                      </a:r>
                      <a:endParaRPr lang="en-US" b="1" i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rgbClr val="184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065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Sustainability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20397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Coordinating</a:t>
                      </a:r>
                      <a:r>
                        <a:rPr lang="en-US" sz="1600" b="1" i="1" baseline="0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infrastructure</a:t>
                      </a:r>
                      <a:endParaRPr lang="en-US" sz="1600" b="1" i="1" dirty="0">
                        <a:solidFill>
                          <a:srgbClr val="17453C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7399212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Collaborative leadership</a:t>
                      </a:r>
                      <a:r>
                        <a:rPr lang="en-US" sz="1600" b="1" i="1" baseline="0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endParaRPr lang="en-US" sz="1600" b="1" i="1" dirty="0">
                        <a:solidFill>
                          <a:srgbClr val="17453C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40217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Planning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01388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Student-centered</a:t>
                      </a:r>
                      <a:r>
                        <a:rPr lang="en-US" sz="1600" b="1" i="1" baseline="0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data</a:t>
                      </a:r>
                      <a:endParaRPr lang="en-US" sz="1600" b="1" i="1" dirty="0">
                        <a:solidFill>
                          <a:srgbClr val="17453C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481376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Continuous improvement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32469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Powerful learning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37129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Integrated health and social supports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605772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Authentic family engagement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94437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dirty="0">
                          <a:solidFill>
                            <a:srgbClr val="17453C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Authentic community engagement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633407"/>
                  </a:ext>
                </a:extLst>
              </a:tr>
            </a:tbl>
          </a:graphicData>
        </a:graphic>
      </p:graphicFrame>
      <p:sp>
        <p:nvSpPr>
          <p:cNvPr id="18" name="Shape 29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lvl="0">
              <a:buClr>
                <a:srgbClr val="909AB7"/>
              </a:buClr>
              <a:buSzPct val="25000"/>
            </a:pPr>
            <a:r>
              <a:rPr lang="en-US" sz="3600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Best Practices: Components of Successful Community Schools </a:t>
            </a:r>
          </a:p>
        </p:txBody>
      </p:sp>
    </p:spTree>
    <p:extLst>
      <p:ext uri="{BB962C8B-B14F-4D97-AF65-F5344CB8AC3E}">
        <p14:creationId xmlns:p14="http://schemas.microsoft.com/office/powerpoint/2010/main" val="411696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09AB7"/>
              </a:buClr>
              <a:buSzPct val="25000"/>
              <a:buFont typeface="Verdana"/>
              <a:buNone/>
            </a:pPr>
            <a:r>
              <a:rPr lang="en-US" sz="4400" b="1" i="0" u="none" strike="noStrike" cap="none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Lessons Learned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286717" y="2101362"/>
            <a:ext cx="8294575" cy="4051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Continually check for new standards for best practices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None/>
            </a:pP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Be prepared to update practices as new standards are established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25142"/>
            <a:ext cx="7620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09AB7"/>
              </a:buClr>
              <a:buSzPct val="25000"/>
              <a:buFont typeface="Verdana"/>
              <a:buNone/>
            </a:pPr>
            <a:r>
              <a:rPr lang="en-US" sz="3200" b="1" i="0" u="none" strike="noStrike" cap="none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Implications and Final Thoughts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286717" y="2101361"/>
            <a:ext cx="8294575" cy="40514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Occasionally review literature on best practices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None/>
            </a:pP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REDI process allows for continuous improvement  </a:t>
            </a:r>
          </a:p>
          <a:p>
            <a:pPr lvl="1" indent="-342900">
              <a:lnSpc>
                <a:spcPct val="90000"/>
              </a:lnSpc>
              <a:spcBef>
                <a:spcPts val="0"/>
              </a:spcBef>
              <a:buSzPct val="99615"/>
              <a:buFont typeface="Arial"/>
              <a:buChar char="•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Updating best practices to reflect new standards  </a:t>
            </a: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00050" lvl="1" indent="0">
              <a:lnSpc>
                <a:spcPct val="90000"/>
              </a:lnSpc>
              <a:spcBef>
                <a:spcPts val="518"/>
              </a:spcBef>
              <a:buSzPct val="99615"/>
              <a:buNone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732">
            <a:off x="5512774" y="3558009"/>
            <a:ext cx="3304075" cy="273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2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3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80010" y="1971304"/>
            <a:ext cx="9400244" cy="16103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l"/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Identifying </a:t>
            </a:r>
            <a:r>
              <a:rPr lang="en-US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best </a:t>
            </a: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</a:t>
            </a:r>
            <a:r>
              <a:rPr lang="en-US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ractices</a:t>
            </a: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/>
            </a:r>
            <a:b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</a:b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within a c</a:t>
            </a:r>
            <a:r>
              <a:rPr lang="en-US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ollege enrollment </a:t>
            </a: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/>
            </a:r>
            <a:b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</a:b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and </a:t>
            </a:r>
            <a:r>
              <a:rPr lang="en-US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retention </a:t>
            </a: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p</a:t>
            </a:r>
            <a:r>
              <a:rPr lang="en-US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rogram </a:t>
            </a: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for</a:t>
            </a:r>
            <a:b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</a:b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m</a:t>
            </a:r>
            <a:r>
              <a:rPr lang="en-US" sz="36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igrant farmworkers</a:t>
            </a:r>
            <a:r>
              <a:rPr lang="en-US" sz="36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.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302377" y="4389105"/>
            <a:ext cx="6477877" cy="12710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Meg Normand, BA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ea typeface="Verdana"/>
              <a:cs typeface="Times New Roman" panose="02020603050405020304" pitchFamily="18" charset="0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Ignacio D. Acevedo-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Polakovich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PhD</a:t>
            </a:r>
          </a:p>
        </p:txBody>
      </p:sp>
      <p:pic>
        <p:nvPicPr>
          <p:cNvPr id="91" name="Shape 91" descr="MSU-Wordmark-White-120-pxl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220" y="5768638"/>
            <a:ext cx="1151670" cy="2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1316" y="5634734"/>
            <a:ext cx="2371883" cy="44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716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4E5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ctrTitle"/>
          </p:nvPr>
        </p:nvSpPr>
        <p:spPr>
          <a:xfrm>
            <a:off x="0" y="2186092"/>
            <a:ext cx="9144000" cy="223350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FFFFF"/>
              </a:buClr>
              <a:buSzPct val="25000"/>
              <a:buFont typeface="Verdana"/>
              <a:buNone/>
            </a:pPr>
            <a:r>
              <a:rPr lang="en-US" sz="3600" b="1" i="0" u="none" strike="noStrike" cap="none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09AB7"/>
              </a:buClr>
              <a:buSzPct val="25000"/>
              <a:buFont typeface="Verdana"/>
              <a:buNone/>
            </a:pPr>
            <a:r>
              <a:rPr lang="en-US" sz="3600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Migrant Farmworkers</a:t>
            </a:r>
            <a:endParaRPr lang="en-US" sz="3600" b="1" i="0" u="none" strike="noStrike" cap="none" dirty="0">
              <a:solidFill>
                <a:srgbClr val="909A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who forgo a permanent residence in pursuit of agricultural labor. </a:t>
            </a:r>
          </a:p>
          <a:p>
            <a:pPr indent="-34290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more than 300,000 migrant students in the United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(US Department of Ed, 2017)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5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09AB7"/>
              </a:buClr>
              <a:buSzPct val="25000"/>
              <a:buFont typeface="Verdana"/>
              <a:buNone/>
            </a:pPr>
            <a:r>
              <a:rPr lang="en-US" sz="3600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Educational Inequities Among Migrant Farmworkers</a:t>
            </a:r>
            <a:endParaRPr lang="en-US" sz="3600" b="1" i="0" u="none" strike="noStrike" cap="none" dirty="0">
              <a:solidFill>
                <a:srgbClr val="909AB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28% of migrant farmworker children will complete high school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Kandel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2008),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compared to 90% of US school-age children.</a:t>
            </a:r>
          </a:p>
          <a:p>
            <a:pPr marL="203200" lv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Only a small, not well-documented, percentage of migrant farmworkers with a HS degree will enroll in college, compared to 41% for the overall US population.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(National Center for Education Statistics, 2017)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776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854AB-42BB-449A-B5A4-2348959E5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909AB7"/>
                </a:solidFill>
                <a:latin typeface="Verdana"/>
                <a:ea typeface="Verdana"/>
                <a:sym typeface="Verdana"/>
              </a:rPr>
              <a:t>College Assistance Migrant Program (CAMP)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1C8D6-1EB0-4EFA-B0B2-D8B79CE02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Federal educational program for individuals with migrant or seasonal farm work backgrounds.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charset="0"/>
                <a:ea typeface="Times New Roman" charset="0"/>
                <a:cs typeface="Times New Roman" charset="0"/>
              </a:rPr>
              <a:t>Each of 43 national sites must meet specific basic parameters, but then can innovate around these.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charset="0"/>
                <a:ea typeface="Times New Roman"/>
                <a:cs typeface="Times New Roman" charset="0"/>
                <a:sym typeface="Times New Roman"/>
              </a:rPr>
              <a:t>Our partners take a whole-person approach to educational engagement and retention. </a:t>
            </a:r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assists students with academic, social, and financial support to enable them to complete their first year of college.</a:t>
            </a:r>
          </a:p>
          <a:p>
            <a:pPr marL="203200" indent="0">
              <a:buNone/>
            </a:pPr>
            <a:endParaRPr lang="en-US" sz="2400" dirty="0"/>
          </a:p>
          <a:p>
            <a:pPr marL="20320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16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6202018" y="1444613"/>
            <a:ext cx="3101009" cy="4031924"/>
          </a:xfrm>
          <a:prstGeom prst="homePlate">
            <a:avLst>
              <a:gd name="adj" fmla="val 15610"/>
            </a:avLst>
          </a:prstGeom>
          <a:solidFill>
            <a:srgbClr val="C4BD97"/>
          </a:solidFill>
          <a:ln w="9525" cap="flat" cmpd="sng">
            <a:solidFill>
              <a:srgbClr val="C4BD97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Dissemination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Register the practice (if applicable)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Establish whether dissemination is desired.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 dissemination and implementation (D&amp;I) processes.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17453C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Implement D&amp;I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53C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17453C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02507" y="1465354"/>
            <a:ext cx="3316406" cy="4011183"/>
          </a:xfrm>
          <a:prstGeom prst="homePlate">
            <a:avLst>
              <a:gd name="adj" fmla="val 15610"/>
            </a:avLst>
          </a:prstGeom>
          <a:solidFill>
            <a:srgbClr val="4A484C"/>
          </a:solidFill>
          <a:ln w="95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Continuous Quality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Improvement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DBD6B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Develop and implement an evaluation strategy to examine: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DBD6B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Practice effects.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 mechanisms or components that drive effects.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DBD6B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Whether the practice can be improved.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DBD6B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DBD6B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685800" y="224830"/>
            <a:ext cx="7770813" cy="9035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AB7"/>
              </a:buClr>
              <a:buSzPct val="25000"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909AB7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REDI Phase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098" y="6361990"/>
            <a:ext cx="1756527" cy="392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5401" y="6199676"/>
            <a:ext cx="3118796" cy="83773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0" y="1465355"/>
            <a:ext cx="3101009" cy="4016036"/>
          </a:xfrm>
          <a:prstGeom prst="homePlate">
            <a:avLst>
              <a:gd name="adj" fmla="val 15610"/>
            </a:avLst>
          </a:prstGeom>
          <a:solidFill>
            <a:srgbClr val="17453C"/>
          </a:solidFill>
          <a:ln w="9525" cap="flat" cmpd="sng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Current Implementation Assessment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(Evaluability)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Review Practice Materials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to Document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Required Resources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Required Networks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Logic Model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Incorporation of Best-Practices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Available Implementation and Outcomes Evidence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676797" y="5482520"/>
            <a:ext cx="174741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18453B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3-6 Months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697499" y="5487373"/>
            <a:ext cx="174741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4A484C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6 Months +</a:t>
            </a:r>
          </a:p>
        </p:txBody>
      </p:sp>
      <p:sp>
        <p:nvSpPr>
          <p:cNvPr id="172" name="Shape 172"/>
          <p:cNvSpPr txBox="1"/>
          <p:nvPr/>
        </p:nvSpPr>
        <p:spPr>
          <a:xfrm>
            <a:off x="6878815" y="5487373"/>
            <a:ext cx="1747414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58A55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6 Months +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663425E9-5BD8-1A42-9543-67CF22B1CCED}"/>
              </a:ext>
            </a:extLst>
          </p:cNvPr>
          <p:cNvSpPr/>
          <p:nvPr/>
        </p:nvSpPr>
        <p:spPr>
          <a:xfrm>
            <a:off x="0" y="4013860"/>
            <a:ext cx="2683823" cy="1175657"/>
          </a:xfrm>
          <a:prstGeom prst="round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356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457200" y="3157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09AB7"/>
              </a:buClr>
              <a:buSzPct val="25000"/>
              <a:buFont typeface="Verdana"/>
              <a:buNone/>
            </a:pPr>
            <a:r>
              <a:rPr lang="en-US" sz="3600" b="1" i="0" u="none" strike="noStrike" cap="none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Comparison to Best Practices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87079" y="1117691"/>
          <a:ext cx="7766611" cy="553205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638761">
                  <a:extLst>
                    <a:ext uri="{9D8B030D-6E8A-4147-A177-3AD203B41FA5}">
                      <a16:colId xmlns:a16="http://schemas.microsoft.com/office/drawing/2014/main" val="1818551493"/>
                    </a:ext>
                  </a:extLst>
                </a:gridCol>
                <a:gridCol w="2918617">
                  <a:extLst>
                    <a:ext uri="{9D8B030D-6E8A-4147-A177-3AD203B41FA5}">
                      <a16:colId xmlns:a16="http://schemas.microsoft.com/office/drawing/2014/main" val="1480640533"/>
                    </a:ext>
                  </a:extLst>
                </a:gridCol>
                <a:gridCol w="2209233">
                  <a:extLst>
                    <a:ext uri="{9D8B030D-6E8A-4147-A177-3AD203B41FA5}">
                      <a16:colId xmlns:a16="http://schemas.microsoft.com/office/drawing/2014/main" val="1166689736"/>
                    </a:ext>
                  </a:extLst>
                </a:gridCol>
              </a:tblGrid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Domain</a:t>
                      </a:r>
                      <a:endParaRPr lang="en-US" sz="105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CAMP Component</a:t>
                      </a:r>
                      <a:endParaRPr lang="en-US" sz="105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b="1" dirty="0">
                          <a:effectLst/>
                        </a:rPr>
                        <a:t>Local CAMP Component?</a:t>
                      </a:r>
                      <a:endParaRPr lang="en-US" sz="105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90315552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i="1" dirty="0">
                          <a:effectLst/>
                        </a:rPr>
                        <a:t>Phase One</a:t>
                      </a:r>
                      <a:endParaRPr lang="en-US" sz="1050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396503113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Recruitment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Assistance with official forms </a:t>
                      </a:r>
                      <a:r>
                        <a:rPr lang="en-US" sz="1100" baseline="30000" dirty="0">
                          <a:effectLst/>
                        </a:rPr>
                        <a:t>1, 2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202323394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25947753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i="1" dirty="0">
                          <a:effectLst/>
                        </a:rPr>
                        <a:t>Phase Two</a:t>
                      </a:r>
                      <a:endParaRPr lang="en-US" sz="1050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85060825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     Academic Preparation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University Orientation </a:t>
                      </a:r>
                      <a:r>
                        <a:rPr lang="en-US" sz="1100" baseline="30000">
                          <a:effectLst/>
                        </a:rPr>
                        <a:t>1, 4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599305380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Freshman Seminar </a:t>
                      </a:r>
                      <a:r>
                        <a:rPr lang="en-US" sz="1100" baseline="30000" dirty="0">
                          <a:effectLst/>
                        </a:rPr>
                        <a:t>2, 4</a:t>
                      </a:r>
                      <a:endParaRPr lang="en-US" sz="105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3865991558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Assistance with college transition </a:t>
                      </a:r>
                      <a:r>
                        <a:rPr lang="en-US" sz="1100" baseline="30000">
                          <a:effectLst/>
                        </a:rPr>
                        <a:t>1, 5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16167134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Internal Academic Partnerships </a:t>
                      </a:r>
                      <a:r>
                        <a:rPr lang="en-US" sz="1100" baseline="3000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426445355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Academic Support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Skills assessment </a:t>
                      </a:r>
                      <a:r>
                        <a:rPr lang="en-US" sz="1100" baseline="30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391774945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Tutoring </a:t>
                      </a:r>
                      <a:r>
                        <a:rPr lang="en-US" sz="1100" baseline="30000">
                          <a:effectLst/>
                        </a:rPr>
                        <a:t>1, 2, 4, 6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278301395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Class Advising </a:t>
                      </a:r>
                      <a:r>
                        <a:rPr lang="en-US" sz="1100" baseline="30000">
                          <a:effectLst/>
                        </a:rPr>
                        <a:t>4, 5, 6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49090081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Financial Assistance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Tuition </a:t>
                      </a:r>
                      <a:r>
                        <a:rPr lang="en-US" sz="1100" baseline="30000">
                          <a:effectLst/>
                        </a:rPr>
                        <a:t>1, 4, 6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390482680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Scholarships </a:t>
                      </a:r>
                      <a:r>
                        <a:rPr lang="en-US" sz="1100" baseline="30000">
                          <a:effectLst/>
                        </a:rPr>
                        <a:t>6, 7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563614202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Housing </a:t>
                      </a:r>
                      <a:r>
                        <a:rPr lang="en-US" sz="1100" baseline="30000">
                          <a:effectLst/>
                        </a:rPr>
                        <a:t>1, 4, 7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371750980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Food </a:t>
                      </a:r>
                      <a:r>
                        <a:rPr lang="en-US" sz="1100" baseline="30000">
                          <a:effectLst/>
                        </a:rPr>
                        <a:t>5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4094944349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Cultural Exposure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On-campus cultural celebration participation </a:t>
                      </a:r>
                      <a:r>
                        <a:rPr lang="en-US" sz="1100" baseline="30000">
                          <a:effectLst/>
                        </a:rPr>
                        <a:t>3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424200918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CAMP retreats </a:t>
                      </a:r>
                      <a:r>
                        <a:rPr lang="en-US" sz="1100" baseline="30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232302183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Professional Development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Resume preparation </a:t>
                      </a:r>
                      <a:r>
                        <a:rPr lang="en-US" sz="1100" baseline="30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404503153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Career advising </a:t>
                      </a:r>
                      <a:r>
                        <a:rPr lang="en-US" sz="1100" baseline="30000">
                          <a:effectLst/>
                        </a:rPr>
                        <a:t>3, 4, 6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2076198530"/>
                  </a:ext>
                </a:extLst>
              </a:tr>
              <a:tr h="3017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Required Community Service Hours </a:t>
                      </a:r>
                      <a:r>
                        <a:rPr lang="en-US" sz="1100" baseline="30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FF0000"/>
                          </a:solidFill>
                          <a:effectLst/>
                        </a:rPr>
                        <a:t>No</a:t>
                      </a:r>
                      <a:endParaRPr lang="en-US" sz="105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465492427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Personal Support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Sense of community </a:t>
                      </a:r>
                      <a:r>
                        <a:rPr lang="en-US" sz="1100" baseline="30000">
                          <a:effectLst/>
                        </a:rPr>
                        <a:t>1, 2, 3, 4, 5, 6, 7</a:t>
                      </a:r>
                      <a:r>
                        <a:rPr lang="en-US" sz="1100">
                          <a:effectLst/>
                        </a:rPr>
                        <a:t> 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2797442855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CAMP drop-in center </a:t>
                      </a:r>
                      <a:r>
                        <a:rPr lang="en-US" sz="1100" baseline="30000">
                          <a:effectLst/>
                        </a:rPr>
                        <a:t>3, 4, 5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4201125494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Healthcare service referrals </a:t>
                      </a:r>
                      <a:r>
                        <a:rPr lang="en-US" sz="1100" baseline="30000">
                          <a:effectLst/>
                        </a:rPr>
                        <a:t>1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2980970371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3442151818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i="1" dirty="0">
                          <a:effectLst/>
                        </a:rPr>
                        <a:t>Phase Three</a:t>
                      </a:r>
                      <a:endParaRPr lang="en-US" sz="1050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1638482649"/>
                  </a:ext>
                </a:extLst>
              </a:tr>
              <a:tr h="1508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     Internships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</a:rPr>
                        <a:t>Internship Preparation </a:t>
                      </a:r>
                      <a:r>
                        <a:rPr lang="en-US" sz="1100" baseline="30000">
                          <a:effectLst/>
                        </a:rPr>
                        <a:t>4</a:t>
                      </a:r>
                      <a:endParaRPr lang="en-US" sz="105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solidFill>
                            <a:srgbClr val="00B050"/>
                          </a:solidFill>
                          <a:effectLst/>
                        </a:rPr>
                        <a:t>Yes</a:t>
                      </a:r>
                      <a:endParaRPr lang="en-US" sz="1050" dirty="0">
                        <a:solidFill>
                          <a:srgbClr val="00B05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9195" marR="49195" marT="0" marB="0"/>
                </a:tc>
                <a:extLst>
                  <a:ext uri="{0D108BD9-81ED-4DB2-BD59-A6C34878D82A}">
                    <a16:rowId xmlns:a16="http://schemas.microsoft.com/office/drawing/2014/main" val="481647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38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0BE86-38DB-430A-AB9D-677D5F1C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Lessons Learned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BB41A5-7653-4FB8-B1FF-B00470586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and improvement is high priority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both organization and Department of Education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Barrier: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increased funding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for national set of standards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we do this without increased funding?</a:t>
            </a:r>
          </a:p>
        </p:txBody>
      </p:sp>
    </p:spTree>
    <p:extLst>
      <p:ext uri="{BB962C8B-B14F-4D97-AF65-F5344CB8AC3E}">
        <p14:creationId xmlns:p14="http://schemas.microsoft.com/office/powerpoint/2010/main" val="41968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1ABEF-D77A-4D60-8193-AAB3B5CD7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Implications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6A35C-F26B-4DB7-BAB5-6B4034991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us to move onto Continuous Quality Improvement (CQI) phase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Found that organization is providing most CAMP components described in the literature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 another CAMP program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Compare CAMP programs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 Identify CAMP components that provide positive outcomes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34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3B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179110" y="1475326"/>
            <a:ext cx="8785781" cy="2695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3600" b="1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Practice-based research in boundary spaces: </a:t>
            </a:r>
            <a:r>
              <a:rPr lang="en-US" sz="3600" b="1" dirty="0">
                <a:solidFill>
                  <a:srgbClr val="A5A5A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relevance of REDI in initiatives to promote Indigenous and non-Indigenous networks. </a:t>
            </a:r>
            <a:endParaRPr sz="3600" dirty="0">
              <a:solidFill>
                <a:srgbClr val="A5A5A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6" name="Google Shape;86;p12"/>
          <p:cNvSpPr txBox="1">
            <a:spLocks noGrp="1"/>
          </p:cNvSpPr>
          <p:nvPr>
            <p:ph type="subTitle" idx="1"/>
          </p:nvPr>
        </p:nvSpPr>
        <p:spPr>
          <a:xfrm>
            <a:off x="3302377" y="4389105"/>
            <a:ext cx="6477877" cy="1271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Malulani Castro, BA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Kyle P. Whyte, PhD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Ignacio D. Acevedo-Polakovich, PhD</a:t>
            </a:r>
            <a:endParaRPr/>
          </a:p>
        </p:txBody>
      </p:sp>
      <p:pic>
        <p:nvPicPr>
          <p:cNvPr id="87" name="Google Shape;87;p12" descr="MSU-Wordmark-White-120-pxls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7220" y="5768638"/>
            <a:ext cx="1151670" cy="25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41316" y="5634734"/>
            <a:ext cx="2371883" cy="441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658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-242653" y="0"/>
            <a:ext cx="967110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AB7"/>
              </a:buClr>
              <a:buSzPts val="1100"/>
              <a:buFont typeface="Verdana"/>
              <a:buNone/>
            </a:pPr>
            <a:r>
              <a:rPr lang="en-US" sz="4400" b="1" i="0" u="none" strike="noStrike" cap="none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  <a:endParaRPr dirty="0"/>
          </a:p>
        </p:txBody>
      </p:sp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1337" y="6260080"/>
            <a:ext cx="2790595" cy="74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 descr="https://encrypted-tbn2.gstatic.com/images?q=tbn:ANd9GcRpReJriQsx83dsM04uRPQ9zJQn8ZAjaV4_SUfgY-vQyFmztvk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436" y="6409525"/>
            <a:ext cx="2007229" cy="41905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/>
          <p:nvPr/>
        </p:nvSpPr>
        <p:spPr>
          <a:xfrm>
            <a:off x="983245" y="1417349"/>
            <a:ext cx="7384473" cy="942109"/>
          </a:xfrm>
          <a:prstGeom prst="roundRect">
            <a:avLst>
              <a:gd name="adj" fmla="val 16667"/>
            </a:avLst>
          </a:prstGeom>
          <a:solidFill>
            <a:srgbClr val="4C4A4C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Evaluation context and objectives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1230431" y="2836143"/>
            <a:ext cx="1900696" cy="1538391"/>
          </a:xfrm>
          <a:prstGeom prst="roundRect">
            <a:avLst>
              <a:gd name="adj" fmla="val 16667"/>
            </a:avLst>
          </a:prstGeom>
          <a:solidFill>
            <a:srgbClr val="6A0032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Verdana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Identification of Standards Metrics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3474720" y="2794810"/>
            <a:ext cx="2194560" cy="1548348"/>
          </a:xfrm>
          <a:prstGeom prst="roundRect">
            <a:avLst>
              <a:gd name="adj" fmla="val 16667"/>
            </a:avLst>
          </a:prstGeom>
          <a:solidFill>
            <a:srgbClr val="6576A0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Verdana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Implementation of Standards Comparison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/>
          <p:nvPr/>
        </p:nvSpPr>
        <p:spPr>
          <a:xfrm>
            <a:off x="6054675" y="2779122"/>
            <a:ext cx="1900696" cy="1579724"/>
          </a:xfrm>
          <a:prstGeom prst="roundRect">
            <a:avLst>
              <a:gd name="adj" fmla="val 16667"/>
            </a:avLst>
          </a:prstGeom>
          <a:solidFill>
            <a:srgbClr val="00483B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"/>
              <a:buFont typeface="Verdana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Lessons Learned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3"/>
          <p:cNvSpPr/>
          <p:nvPr/>
        </p:nvSpPr>
        <p:spPr>
          <a:xfrm>
            <a:off x="1031917" y="4847916"/>
            <a:ext cx="7384473" cy="942109"/>
          </a:xfrm>
          <a:prstGeom prst="roundRect">
            <a:avLst>
              <a:gd name="adj" fmla="val 16667"/>
            </a:avLst>
          </a:prstGeom>
          <a:solidFill>
            <a:srgbClr val="4C4A4C"/>
          </a:soli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"/>
              <a:buFont typeface="Verdana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Verdana"/>
                <a:cs typeface="Verdana"/>
                <a:sym typeface="Verdana"/>
              </a:rPr>
              <a:t>Evaluation Implications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67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Evaluation Context</a:t>
            </a:r>
            <a:endParaRPr dirty="0"/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boundary organization that seeks to create opportunities for Indigenous and non-Indigenous networks to co-produce environmental science and policy.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 participate in: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Annual workshops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active listserv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Char char="–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 institutional collaborations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00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000"/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100 representatives from Indigenous and non-Indigenous communities/institutions (e.g., federal agencies, tribal governments) have networked in just three years.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262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098" y="470705"/>
            <a:ext cx="8763000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909AB7"/>
              </a:buClr>
              <a:buSzPct val="25000"/>
              <a:buFont typeface="Verdana"/>
              <a:defRPr sz="4400" b="1">
                <a:solidFill>
                  <a:srgbClr val="909AB7"/>
                </a:solidFill>
                <a:latin typeface="Verdana"/>
                <a:ea typeface="Verdana"/>
                <a:cs typeface="Verdana"/>
              </a:defRPr>
            </a:lvl1pPr>
            <a:lvl2pPr indent="0">
              <a:defRPr sz="1800"/>
            </a:lvl2pPr>
            <a:lvl3pPr indent="0">
              <a:defRPr sz="1800"/>
            </a:lvl3pPr>
            <a:lvl4pPr indent="0">
              <a:defRPr sz="1800"/>
            </a:lvl4pPr>
            <a:lvl5pPr indent="0">
              <a:defRPr sz="1800"/>
            </a:lvl5pPr>
            <a:lvl6pPr indent="0">
              <a:defRPr sz="1800"/>
            </a:lvl6pPr>
            <a:lvl7pPr indent="0">
              <a:defRPr sz="1800"/>
            </a:lvl7pPr>
            <a:lvl8pPr indent="0">
              <a:defRPr sz="1800"/>
            </a:lvl8pPr>
            <a:lvl9pPr indent="0">
              <a:defRPr sz="1800"/>
            </a:lvl9pPr>
          </a:lstStyle>
          <a:p>
            <a:r>
              <a:rPr lang="en-US" dirty="0"/>
              <a:t>What are “Best Practices”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6361990"/>
            <a:ext cx="1757831" cy="392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01" y="6199676"/>
            <a:ext cx="3128599" cy="838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3898" y="1675626"/>
            <a:ext cx="764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“A set of procedures that are accepted or prescribed as being correct or most effective.”</a:t>
            </a: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rules of surf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838" y="2736942"/>
            <a:ext cx="4402542" cy="330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Evaluation Context </a:t>
            </a:r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organizations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to operate as credible, salient, and legitimate collectives across diverse research and practice generational communities (Meadow et al., 2015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190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Boundary organizations work through the implementation of practices focused on mutual respect, participation from all groups involved, and the meaningful engagement of multiple opinions (Maldonado et al., 2016).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Association of County Agricultural Agents; implemented a boundary organization framework to improve researcher/farmer agricultural extension work. 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dirty="0"/>
          </a:p>
          <a:p>
            <a:pPr marL="3429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42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Evaluation Goals</a:t>
            </a:r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Onboard steering council and boundary organization members to the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 evaluation framework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best-practices of assessment for scientist-stakeholder collaborations.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152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evaluation practices that measure outputs needed by the organization’s funding partners. 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Identification of Standards Metrics</a:t>
            </a:r>
            <a:endParaRPr dirty="0"/>
          </a:p>
        </p:txBody>
      </p:sp>
      <p:graphicFrame>
        <p:nvGraphicFramePr>
          <p:cNvPr id="125" name="Google Shape;125;p17"/>
          <p:cNvGraphicFramePr/>
          <p:nvPr/>
        </p:nvGraphicFramePr>
        <p:xfrm>
          <a:off x="457200" y="1560513"/>
          <a:ext cx="8229600" cy="4467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Framework Standards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strike="noStrike" cap="none"/>
                        <a:t>Funding Standards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Partnerships and Collaborations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1" u="none" strike="noStrike" cap="none"/>
                        <a:t>List and description of collaborations/collaborators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/>
                        <a:t>Partnerships and Collaborations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1" u="none" strike="noStrike" cap="none"/>
                        <a:t>List and description of collaborations/collaborators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Workshop Research Activities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 dirty="0"/>
                        <a:t>Attendance and feedback on learning impact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Workshop Research Activities 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i="1" u="none" strike="noStrike" cap="none" dirty="0"/>
                        <a:t>Attendance and feedback on learning impact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i="0" u="none" strike="noStrike" cap="none"/>
                        <a:t>Credibility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1" u="none" strike="noStrike" cap="none"/>
                        <a:t>Responses on collaborations credibility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Improve Understanding of Climate Variability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1" u="none" strike="noStrike" cap="none" dirty="0"/>
                        <a:t>Rate and impact of publications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Legitimacy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1" u="none" strike="noStrike" cap="none"/>
                        <a:t>Responses on collaborations legitimacy</a:t>
                      </a:r>
                      <a:endParaRPr sz="14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Diversity 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1" u="none" strike="noStrike" cap="none"/>
                        <a:t>Identification of identities represented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/>
                        <a:t>Saliency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1" u="none" strike="noStrike" cap="none"/>
                        <a:t>Responses on collaborations saliency </a:t>
                      </a:r>
                      <a:endParaRPr sz="1400" b="1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 dirty="0"/>
                        <a:t>Inclusivity</a:t>
                      </a:r>
                      <a:endParaRPr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1" u="none" strike="noStrike" cap="none" dirty="0"/>
                        <a:t>Identification of perceived access for identities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81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Lessons Learned</a:t>
            </a:r>
            <a:endParaRPr dirty="0"/>
          </a:p>
        </p:txBody>
      </p:sp>
      <p:grpSp>
        <p:nvGrpSpPr>
          <p:cNvPr id="132" name="Google Shape;132;p18"/>
          <p:cNvGrpSpPr/>
          <p:nvPr/>
        </p:nvGrpSpPr>
        <p:grpSpPr>
          <a:xfrm>
            <a:off x="1966101" y="1338611"/>
            <a:ext cx="5211797" cy="5297864"/>
            <a:chOff x="1966101" y="1159498"/>
            <a:chExt cx="5211797" cy="5297864"/>
          </a:xfrm>
        </p:grpSpPr>
        <p:sp>
          <p:nvSpPr>
            <p:cNvPr id="133" name="Google Shape;133;p18"/>
            <p:cNvSpPr/>
            <p:nvPr/>
          </p:nvSpPr>
          <p:spPr>
            <a:xfrm>
              <a:off x="1966101" y="1159498"/>
              <a:ext cx="5211797" cy="5297864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" name="Google Shape;134;p18"/>
            <p:cNvGrpSpPr/>
            <p:nvPr/>
          </p:nvGrpSpPr>
          <p:grpSpPr>
            <a:xfrm>
              <a:off x="2542243" y="1778148"/>
              <a:ext cx="4059512" cy="4059512"/>
              <a:chOff x="1018243" y="2243"/>
              <a:chExt cx="4059512" cy="4059512"/>
            </a:xfrm>
          </p:grpSpPr>
          <p:sp>
            <p:nvSpPr>
              <p:cNvPr id="135" name="Google Shape;135;p18"/>
              <p:cNvSpPr/>
              <p:nvPr/>
            </p:nvSpPr>
            <p:spPr>
              <a:xfrm>
                <a:off x="2513707" y="1497707"/>
                <a:ext cx="1068585" cy="1068585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8"/>
              <p:cNvSpPr txBox="1"/>
              <p:nvPr/>
            </p:nvSpPr>
            <p:spPr>
              <a:xfrm>
                <a:off x="2670198" y="1654198"/>
                <a:ext cx="755603" cy="7556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12700" rIns="12700" bIns="12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Boundary Organization Theory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8"/>
              <p:cNvSpPr/>
              <p:nvPr/>
            </p:nvSpPr>
            <p:spPr>
              <a:xfrm rot="-5400000">
                <a:off x="2934877" y="1109011"/>
                <a:ext cx="226245" cy="36331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8"/>
              <p:cNvSpPr txBox="1"/>
              <p:nvPr/>
            </p:nvSpPr>
            <p:spPr>
              <a:xfrm rot="-5400000">
                <a:off x="2968814" y="1215612"/>
                <a:ext cx="158372" cy="217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8"/>
              <p:cNvSpPr/>
              <p:nvPr/>
            </p:nvSpPr>
            <p:spPr>
              <a:xfrm>
                <a:off x="2513707" y="2243"/>
                <a:ext cx="1068585" cy="1068585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8"/>
              <p:cNvSpPr txBox="1"/>
              <p:nvPr/>
            </p:nvSpPr>
            <p:spPr>
              <a:xfrm>
                <a:off x="2670198" y="158734"/>
                <a:ext cx="755603" cy="7556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12700" rIns="12700" bIns="12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Institutional Partners’ Needs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8"/>
              <p:cNvSpPr/>
              <p:nvPr/>
            </p:nvSpPr>
            <p:spPr>
              <a:xfrm>
                <a:off x="3676206" y="1850340"/>
                <a:ext cx="226245" cy="36331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8"/>
              <p:cNvSpPr txBox="1"/>
              <p:nvPr/>
            </p:nvSpPr>
            <p:spPr>
              <a:xfrm>
                <a:off x="3676206" y="1923004"/>
                <a:ext cx="158372" cy="217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8"/>
              <p:cNvSpPr/>
              <p:nvPr/>
            </p:nvSpPr>
            <p:spPr>
              <a:xfrm>
                <a:off x="4009170" y="1497707"/>
                <a:ext cx="1068585" cy="1068585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8"/>
              <p:cNvSpPr txBox="1"/>
              <p:nvPr/>
            </p:nvSpPr>
            <p:spPr>
              <a:xfrm>
                <a:off x="4165661" y="1654198"/>
                <a:ext cx="755603" cy="7556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12700" rIns="12700" bIns="12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Non-Indigenous Frameworks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/Goals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 rot="5400000">
                <a:off x="2934877" y="2591669"/>
                <a:ext cx="226245" cy="36331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8"/>
              <p:cNvSpPr txBox="1"/>
              <p:nvPr/>
            </p:nvSpPr>
            <p:spPr>
              <a:xfrm rot="5400000">
                <a:off x="2968814" y="2630397"/>
                <a:ext cx="158372" cy="217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2513707" y="2993170"/>
                <a:ext cx="1068585" cy="1068585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8"/>
              <p:cNvSpPr txBox="1"/>
              <p:nvPr/>
            </p:nvSpPr>
            <p:spPr>
              <a:xfrm>
                <a:off x="2670198" y="3149661"/>
                <a:ext cx="755603" cy="7556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12700" rIns="12700" bIns="12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Organization Needs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 rot="10800000">
                <a:off x="2193548" y="1850340"/>
                <a:ext cx="226245" cy="363319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rgbClr val="B1C0D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8"/>
              <p:cNvSpPr txBox="1"/>
              <p:nvPr/>
            </p:nvSpPr>
            <p:spPr>
              <a:xfrm>
                <a:off x="2261421" y="1923004"/>
                <a:ext cx="158372" cy="2179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  <a:tabLst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1018243" y="1497707"/>
                <a:ext cx="1068585" cy="1068585"/>
              </a:xfrm>
              <a:prstGeom prst="ellipse">
                <a:avLst/>
              </a:prstGeom>
              <a:solidFill>
                <a:schemeClr val="accent1"/>
              </a:solidFill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8"/>
              <p:cNvSpPr txBox="1"/>
              <p:nvPr/>
            </p:nvSpPr>
            <p:spPr>
              <a:xfrm>
                <a:off x="1174734" y="1654198"/>
                <a:ext cx="755603" cy="7556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700" tIns="12700" rIns="12700" bIns="12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Indigenous Frameworks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350"/>
                  </a:spcBef>
                  <a:spcAft>
                    <a:spcPts val="0"/>
                  </a:spcAft>
                  <a:buClr>
                    <a:srgbClr val="FFFFFF"/>
                  </a:buClr>
                  <a:buSzPts val="1000"/>
                  <a:buFont typeface="Arial"/>
                  <a:buNone/>
                  <a:tabLst/>
                  <a:defRPr/>
                </a:pPr>
                <a:r>
                  <a: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/Goals</a:t>
                </a: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8"/>
            <p:cNvSpPr txBox="1"/>
            <p:nvPr/>
          </p:nvSpPr>
          <p:spPr>
            <a:xfrm>
              <a:off x="3334731" y="1455346"/>
              <a:ext cx="256032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00"/>
                <a:buFont typeface="Arial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Evaluation Context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76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Implications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2094011" y="1398514"/>
            <a:ext cx="4955976" cy="4060971"/>
            <a:chOff x="570011" y="1514"/>
            <a:chExt cx="4955976" cy="4060971"/>
          </a:xfrm>
        </p:grpSpPr>
        <p:sp>
          <p:nvSpPr>
            <p:cNvPr id="161" name="Google Shape;161;p19"/>
            <p:cNvSpPr/>
            <p:nvPr/>
          </p:nvSpPr>
          <p:spPr>
            <a:xfrm>
              <a:off x="570011" y="1514"/>
              <a:ext cx="1376660" cy="137666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9"/>
            <p:cNvSpPr txBox="1"/>
            <p:nvPr/>
          </p:nvSpPr>
          <p:spPr>
            <a:xfrm>
              <a:off x="771618" y="203121"/>
              <a:ext cx="973446" cy="973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Indigenous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705913" y="1489959"/>
              <a:ext cx="1104857" cy="1084081"/>
            </a:xfrm>
            <a:prstGeom prst="mathPlus">
              <a:avLst>
                <a:gd name="adj1" fmla="val 2352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9"/>
            <p:cNvSpPr txBox="1"/>
            <p:nvPr/>
          </p:nvSpPr>
          <p:spPr>
            <a:xfrm>
              <a:off x="852362" y="1904512"/>
              <a:ext cx="811959" cy="254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9"/>
            <p:cNvSpPr/>
            <p:nvPr/>
          </p:nvSpPr>
          <p:spPr>
            <a:xfrm>
              <a:off x="570011" y="2685825"/>
              <a:ext cx="1376660" cy="137666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771618" y="2887432"/>
              <a:ext cx="973446" cy="973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Non-Indigenous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2153170" y="1775941"/>
              <a:ext cx="437777" cy="512117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1C0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2153170" y="1878364"/>
              <a:ext cx="306444" cy="3072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772667" y="655339"/>
              <a:ext cx="2753320" cy="2753320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9"/>
            <p:cNvSpPr txBox="1"/>
            <p:nvPr/>
          </p:nvSpPr>
          <p:spPr>
            <a:xfrm>
              <a:off x="3175881" y="1058553"/>
              <a:ext cx="1946892" cy="19468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Standards Metrics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9"/>
          <p:cNvSpPr txBox="1"/>
          <p:nvPr/>
        </p:nvSpPr>
        <p:spPr>
          <a:xfrm>
            <a:off x="2243578" y="3275111"/>
            <a:ext cx="97096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Dialogue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0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Implications</a:t>
            </a:r>
            <a:endParaRPr dirty="0"/>
          </a:p>
        </p:txBody>
      </p:sp>
      <p:grpSp>
        <p:nvGrpSpPr>
          <p:cNvPr id="178" name="Google Shape;178;p20"/>
          <p:cNvGrpSpPr/>
          <p:nvPr/>
        </p:nvGrpSpPr>
        <p:grpSpPr>
          <a:xfrm>
            <a:off x="2738174" y="2132291"/>
            <a:ext cx="3788609" cy="4064000"/>
            <a:chOff x="1214174" y="0"/>
            <a:chExt cx="3788609" cy="4064000"/>
          </a:xfrm>
        </p:grpSpPr>
        <p:sp>
          <p:nvSpPr>
            <p:cNvPr id="179" name="Google Shape;179;p20"/>
            <p:cNvSpPr/>
            <p:nvPr/>
          </p:nvSpPr>
          <p:spPr>
            <a:xfrm>
              <a:off x="1259840" y="0"/>
              <a:ext cx="1463040" cy="812800"/>
            </a:xfrm>
            <a:prstGeom prst="roundRect">
              <a:avLst>
                <a:gd name="adj" fmla="val 1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 txBox="1"/>
            <p:nvPr/>
          </p:nvSpPr>
          <p:spPr>
            <a:xfrm>
              <a:off x="1283646" y="23806"/>
              <a:ext cx="1415428" cy="7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Funders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3373120" y="0"/>
              <a:ext cx="1463040" cy="812800"/>
            </a:xfrm>
            <a:prstGeom prst="roundRect">
              <a:avLst>
                <a:gd name="adj" fmla="val 1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 txBox="1"/>
            <p:nvPr/>
          </p:nvSpPr>
          <p:spPr>
            <a:xfrm>
              <a:off x="3396926" y="23806"/>
              <a:ext cx="1415428" cy="7651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50" tIns="64750" rIns="64750" bIns="647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Organization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0"/>
            <p:cNvSpPr/>
            <p:nvPr/>
          </p:nvSpPr>
          <p:spPr>
            <a:xfrm>
              <a:off x="2743200" y="3454400"/>
              <a:ext cx="609600" cy="609600"/>
            </a:xfrm>
            <a:prstGeom prst="triangle">
              <a:avLst>
                <a:gd name="adj" fmla="val 50000"/>
              </a:avLst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0"/>
            <p:cNvSpPr/>
            <p:nvPr/>
          </p:nvSpPr>
          <p:spPr>
            <a:xfrm rot="240000">
              <a:off x="1218641" y="3193179"/>
              <a:ext cx="3658717" cy="255842"/>
            </a:xfrm>
            <a:prstGeom prst="rect">
              <a:avLst/>
            </a:prstGeom>
            <a:solidFill>
              <a:srgbClr val="CFD7E7">
                <a:alpha val="89803"/>
              </a:srgbClr>
            </a:solidFill>
            <a:ln w="25400" cap="flat" cmpd="sng">
              <a:solidFill>
                <a:srgbClr val="CFD7E7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 rot="240000">
              <a:off x="3415383" y="2553510"/>
              <a:ext cx="1459793" cy="6801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0"/>
            <p:cNvSpPr txBox="1"/>
            <p:nvPr/>
          </p:nvSpPr>
          <p:spPr>
            <a:xfrm rot="240000">
              <a:off x="3448583" y="2586710"/>
              <a:ext cx="1393393" cy="61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Collaborations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0"/>
            <p:cNvSpPr/>
            <p:nvPr/>
          </p:nvSpPr>
          <p:spPr>
            <a:xfrm rot="240000">
              <a:off x="3468215" y="1821990"/>
              <a:ext cx="1459793" cy="6801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0"/>
            <p:cNvSpPr txBox="1"/>
            <p:nvPr/>
          </p:nvSpPr>
          <p:spPr>
            <a:xfrm rot="240000">
              <a:off x="3501415" y="1855190"/>
              <a:ext cx="1393393" cy="61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Workshop Activity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0"/>
            <p:cNvSpPr/>
            <p:nvPr/>
          </p:nvSpPr>
          <p:spPr>
            <a:xfrm rot="240000">
              <a:off x="3521047" y="1106726"/>
              <a:ext cx="1459793" cy="6801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0"/>
            <p:cNvSpPr txBox="1"/>
            <p:nvPr/>
          </p:nvSpPr>
          <p:spPr>
            <a:xfrm rot="240000">
              <a:off x="3554247" y="1139926"/>
              <a:ext cx="1393393" cy="61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Diversity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0"/>
            <p:cNvSpPr/>
            <p:nvPr/>
          </p:nvSpPr>
          <p:spPr>
            <a:xfrm rot="240000">
              <a:off x="1322423" y="2407206"/>
              <a:ext cx="1459793" cy="6801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0"/>
            <p:cNvSpPr txBox="1"/>
            <p:nvPr/>
          </p:nvSpPr>
          <p:spPr>
            <a:xfrm rot="240000">
              <a:off x="1355623" y="2440406"/>
              <a:ext cx="1393393" cy="61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Collaborations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0"/>
            <p:cNvSpPr/>
            <p:nvPr/>
          </p:nvSpPr>
          <p:spPr>
            <a:xfrm rot="240000">
              <a:off x="1375255" y="1675686"/>
              <a:ext cx="1459793" cy="680114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0"/>
            <p:cNvSpPr txBox="1"/>
            <p:nvPr/>
          </p:nvSpPr>
          <p:spPr>
            <a:xfrm rot="240000">
              <a:off x="1408455" y="1708886"/>
              <a:ext cx="1393393" cy="613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50" tIns="57150" rIns="57150" bIns="5715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500"/>
                <a:buFont typeface="Arial"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Workshop Activity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5" name="Google Shape;195;p20"/>
          <p:cNvSpPr txBox="1"/>
          <p:nvPr/>
        </p:nvSpPr>
        <p:spPr>
          <a:xfrm rot="223375">
            <a:off x="3308808" y="5297903"/>
            <a:ext cx="25263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Participant Check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77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Implications</a:t>
            </a:r>
            <a:endParaRPr/>
          </a:p>
        </p:txBody>
      </p:sp>
      <p:grpSp>
        <p:nvGrpSpPr>
          <p:cNvPr id="202" name="Google Shape;202;p21"/>
          <p:cNvGrpSpPr/>
          <p:nvPr/>
        </p:nvGrpSpPr>
        <p:grpSpPr>
          <a:xfrm>
            <a:off x="1332052" y="1397000"/>
            <a:ext cx="6479896" cy="4579594"/>
            <a:chOff x="-191948" y="0"/>
            <a:chExt cx="6479896" cy="4579594"/>
          </a:xfrm>
        </p:grpSpPr>
        <p:sp>
          <p:nvSpPr>
            <p:cNvPr id="203" name="Google Shape;203;p21"/>
            <p:cNvSpPr/>
            <p:nvPr/>
          </p:nvSpPr>
          <p:spPr>
            <a:xfrm>
              <a:off x="-191948" y="0"/>
              <a:ext cx="6479896" cy="4579594"/>
            </a:xfrm>
            <a:prstGeom prst="quadArrow">
              <a:avLst>
                <a:gd name="adj1" fmla="val 2000"/>
                <a:gd name="adj2" fmla="val 4000"/>
                <a:gd name="adj3" fmla="val 5000"/>
              </a:avLst>
            </a:prstGeom>
            <a:solidFill>
              <a:srgbClr val="CFD7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055876" y="297673"/>
              <a:ext cx="1831837" cy="18318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 txBox="1"/>
            <p:nvPr/>
          </p:nvSpPr>
          <p:spPr>
            <a:xfrm>
              <a:off x="1145299" y="387096"/>
              <a:ext cx="1652991" cy="1652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Indigenous Groups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3208285" y="297673"/>
              <a:ext cx="1831837" cy="18318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 txBox="1"/>
            <p:nvPr/>
          </p:nvSpPr>
          <p:spPr>
            <a:xfrm>
              <a:off x="3297708" y="387096"/>
              <a:ext cx="1652991" cy="1652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Organization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1055876" y="2450082"/>
              <a:ext cx="1831837" cy="18318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 txBox="1"/>
            <p:nvPr/>
          </p:nvSpPr>
          <p:spPr>
            <a:xfrm>
              <a:off x="1145299" y="2539505"/>
              <a:ext cx="1652991" cy="1652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Institutional Partners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3208285" y="2450082"/>
              <a:ext cx="1831837" cy="183183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 txBox="1"/>
            <p:nvPr/>
          </p:nvSpPr>
          <p:spPr>
            <a:xfrm>
              <a:off x="3297708" y="2539505"/>
              <a:ext cx="1652991" cy="1652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Non-Indigenous Groups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2" name="Google Shape;212;p21"/>
          <p:cNvSpPr txBox="1"/>
          <p:nvPr/>
        </p:nvSpPr>
        <p:spPr>
          <a:xfrm>
            <a:off x="3112612" y="3486742"/>
            <a:ext cx="29187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Separate Evaluations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613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453B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80010" y="1971304"/>
            <a:ext cx="7985777" cy="16103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  <a:sym typeface="Verdana"/>
              </a:rPr>
              <a:t>Discussion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1133959" y="4252918"/>
            <a:ext cx="6477877" cy="12710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Ignacio 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D. Acevedo-</a:t>
            </a:r>
            <a:r>
              <a:rPr lang="en-US" sz="2000" b="0" i="0" u="none" strike="noStrike" cap="none" dirty="0" err="1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Polakovich</a:t>
            </a:r>
            <a:r>
              <a:rPr lang="en-US" sz="2000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Verdana"/>
                <a:cs typeface="Times New Roman" panose="02020603050405020304" pitchFamily="18" charset="0"/>
                <a:sym typeface="Verdana"/>
              </a:rPr>
              <a:t>, PhD</a:t>
            </a:r>
          </a:p>
        </p:txBody>
      </p:sp>
    </p:spTree>
    <p:extLst>
      <p:ext uri="{BB962C8B-B14F-4D97-AF65-F5344CB8AC3E}">
        <p14:creationId xmlns:p14="http://schemas.microsoft.com/office/powerpoint/2010/main" val="21218241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4742">
            <a:off x="5231985" y="2069022"/>
            <a:ext cx="3518170" cy="1307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098" y="405817"/>
            <a:ext cx="8763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4400"/>
              <a:buFont typeface="Calibri"/>
              <a:defRPr sz="4400" b="1">
                <a:solidFill>
                  <a:srgbClr val="909AB7"/>
                </a:solidFill>
                <a:latin typeface="Verdana"/>
                <a:ea typeface="Verdana"/>
                <a:cs typeface="Verdana"/>
                <a:sym typeface="Calibri"/>
              </a:defRPr>
            </a:lvl1pPr>
            <a:lvl2pPr>
              <a:buClr>
                <a:srgbClr val="000000"/>
              </a:buClr>
              <a:buSzPts val="1800"/>
              <a:buFont typeface="Arial"/>
              <a:defRPr sz="1800"/>
            </a:lvl2pPr>
            <a:lvl3pPr>
              <a:buClr>
                <a:srgbClr val="000000"/>
              </a:buClr>
              <a:buSzPts val="1800"/>
              <a:buFont typeface="Arial"/>
              <a:defRPr sz="1800"/>
            </a:lvl3pPr>
            <a:lvl4pPr>
              <a:buClr>
                <a:srgbClr val="000000"/>
              </a:buClr>
              <a:buSzPts val="1800"/>
              <a:buFont typeface="Arial"/>
              <a:defRPr sz="1800"/>
            </a:lvl4pPr>
            <a:lvl5pPr>
              <a:buClr>
                <a:srgbClr val="000000"/>
              </a:buClr>
              <a:buSzPts val="1800"/>
              <a:buFont typeface="Arial"/>
              <a:defRPr sz="1800"/>
            </a:lvl5pPr>
            <a:lvl6pPr>
              <a:buClr>
                <a:srgbClr val="000000"/>
              </a:buClr>
              <a:buSzPts val="1800"/>
              <a:buFont typeface="Arial"/>
              <a:defRPr sz="1800"/>
            </a:lvl6pPr>
            <a:lvl7pPr>
              <a:buClr>
                <a:srgbClr val="000000"/>
              </a:buClr>
              <a:buSzPts val="1800"/>
              <a:buFont typeface="Arial"/>
              <a:defRPr sz="1800"/>
            </a:lvl7pPr>
            <a:lvl8pPr>
              <a:buClr>
                <a:srgbClr val="000000"/>
              </a:buClr>
              <a:buSzPts val="1800"/>
              <a:buFont typeface="Arial"/>
              <a:defRPr sz="1800"/>
            </a:lvl8pPr>
            <a:lvl9pPr>
              <a:buClr>
                <a:srgbClr val="000000"/>
              </a:buClr>
              <a:buSzPts val="1800"/>
              <a:buFont typeface="Arial"/>
              <a:defRPr sz="1800"/>
            </a:lvl9pPr>
          </a:lstStyle>
          <a:p>
            <a:r>
              <a:rPr lang="en-US" dirty="0"/>
              <a:t>Lessons Learned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6361990"/>
            <a:ext cx="1757831" cy="392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01" y="6199676"/>
            <a:ext cx="3128599" cy="838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531" y="1384954"/>
            <a:ext cx="485878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ISS: Thorough work before there are standard, vetted practices sets the stage for instances where those arrive late. </a:t>
            </a: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College Engagement: Consideration of best practices can drive quality improvement and move clients to the forefront of their field. </a:t>
            </a: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Complex environments may require the simultaneous consideration of several sets of standards in order to satisfy all key stakeholder groups. </a:t>
            </a: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5401" y="4270442"/>
            <a:ext cx="2460041" cy="173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7770813" cy="46505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00000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1" i="0" u="none" strike="noStrike" cap="none">
                <a:solidFill>
                  <a:srgbClr val="8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u="none" strike="noStrike" cap="none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</a:p>
        </p:txBody>
      </p:sp>
      <p:pic>
        <p:nvPicPr>
          <p:cNvPr id="389" name="Shape 389" descr="spearmed bronze on whit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2605151" y="2901969"/>
            <a:ext cx="3974825" cy="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 descr="http://www.clipartbest.com/cliparts/ace/njn/acenjndc4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2625" y="4213811"/>
            <a:ext cx="780686" cy="780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Shape 391" descr="http://reframefilmfestival.ca/wp-content/uploads/2014/06/Facebook-Icon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8038" y="5286961"/>
            <a:ext cx="596786" cy="59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 descr="http://www.iconsdb.com/icons/preview/guacamole-green/website-optimization-2-xxl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62100" y="5286961"/>
            <a:ext cx="595199" cy="595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Shape 393" descr="http://www.iconsdb.com/icons/preview/guacamole-green/email-13-xxl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92263" y="4316999"/>
            <a:ext cx="546082" cy="546082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/>
          <p:nvPr/>
        </p:nvSpPr>
        <p:spPr>
          <a:xfrm>
            <a:off x="2207419" y="4218630"/>
            <a:ext cx="2063750" cy="60015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 dirty="0" smtClean="0">
                <a:solidFill>
                  <a:srgbClr val="18453B"/>
                </a:solidFill>
                <a:latin typeface="Verdana"/>
                <a:ea typeface="Verdana"/>
                <a:cs typeface="Verdana"/>
                <a:sym typeface="Verdana"/>
              </a:rPr>
              <a:t>idap@msu.edu</a:t>
            </a:r>
            <a:endParaRPr lang="en-US" sz="1100" b="1" dirty="0">
              <a:solidFill>
                <a:srgbClr val="18453B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>
              <a:buSzPct val="25000"/>
            </a:pPr>
            <a:r>
              <a:rPr lang="en-US" sz="1100" b="1" dirty="0" smtClean="0">
                <a:solidFill>
                  <a:srgbClr val="18453B"/>
                </a:solidFill>
                <a:latin typeface="Verdana"/>
                <a:ea typeface="Verdana"/>
                <a:cs typeface="Verdana"/>
                <a:sym typeface="Verdana"/>
              </a:rPr>
              <a:t>crismant@msu.edu</a:t>
            </a:r>
          </a:p>
          <a:p>
            <a:pPr lvl="0">
              <a:buSzPct val="25000"/>
            </a:pPr>
            <a:r>
              <a:rPr lang="en-US" sz="1100" b="1" dirty="0" smtClean="0">
                <a:solidFill>
                  <a:srgbClr val="18453B"/>
                </a:solidFill>
                <a:latin typeface="Verdana"/>
                <a:ea typeface="Verdana"/>
                <a:cs typeface="Verdana"/>
                <a:sym typeface="Verdana"/>
              </a:rPr>
              <a:t>norman14@msu.edu</a:t>
            </a:r>
          </a:p>
          <a:p>
            <a:pPr>
              <a:buSzPct val="25000"/>
            </a:pPr>
            <a:r>
              <a:rPr lang="en-US" sz="1100" b="1" dirty="0">
                <a:solidFill>
                  <a:srgbClr val="18453B"/>
                </a:solidFill>
                <a:latin typeface="Verdana"/>
                <a:ea typeface="Verdana"/>
                <a:cs typeface="Verdana"/>
                <a:sym typeface="Verdana"/>
              </a:rPr>
              <a:t>castrokr@msu.edu</a:t>
            </a:r>
          </a:p>
          <a:p>
            <a:pPr lvl="0">
              <a:buSzPct val="25000"/>
            </a:pPr>
            <a:endParaRPr lang="en-US" sz="1100" b="1" dirty="0">
              <a:solidFill>
                <a:srgbClr val="18453B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5" name="Shape 395"/>
          <p:cNvSpPr txBox="1"/>
          <p:nvPr/>
        </p:nvSpPr>
        <p:spPr>
          <a:xfrm>
            <a:off x="2157413" y="5418724"/>
            <a:ext cx="2163762" cy="260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18453B"/>
                </a:solidFill>
                <a:latin typeface="Verdana"/>
                <a:ea typeface="Verdana"/>
                <a:cs typeface="Verdana"/>
                <a:sym typeface="Verdana"/>
              </a:rPr>
              <a:t>www.community-aid.org</a:t>
            </a:r>
          </a:p>
        </p:txBody>
      </p:sp>
      <p:sp>
        <p:nvSpPr>
          <p:cNvPr id="396" name="Shape 396"/>
          <p:cNvSpPr txBox="1"/>
          <p:nvPr/>
        </p:nvSpPr>
        <p:spPr>
          <a:xfrm>
            <a:off x="5289551" y="4459874"/>
            <a:ext cx="2590800" cy="260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18453B"/>
                </a:solidFill>
                <a:latin typeface="Verdana"/>
                <a:ea typeface="Verdana"/>
                <a:cs typeface="Verdana"/>
                <a:sym typeface="Verdana"/>
              </a:rPr>
              <a:t>@CommunityAIDMI</a:t>
            </a:r>
          </a:p>
        </p:txBody>
      </p:sp>
      <p:sp>
        <p:nvSpPr>
          <p:cNvPr id="397" name="Shape 397"/>
          <p:cNvSpPr txBox="1"/>
          <p:nvPr/>
        </p:nvSpPr>
        <p:spPr>
          <a:xfrm>
            <a:off x="5307013" y="5452062"/>
            <a:ext cx="2590800" cy="2603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100" b="1">
                <a:solidFill>
                  <a:srgbClr val="18453B"/>
                </a:solidFill>
                <a:latin typeface="Verdana"/>
                <a:ea typeface="Verdana"/>
                <a:cs typeface="Verdana"/>
                <a:sym typeface="Verdana"/>
              </a:rPr>
              <a:t>Community-AID</a:t>
            </a:r>
          </a:p>
        </p:txBody>
      </p:sp>
      <p:pic>
        <p:nvPicPr>
          <p:cNvPr id="398" name="Shape 398" descr="https://encrypted-tbn2.gstatic.com/images?q=tbn:ANd9GcRpReJriQsx83dsM04uRPQ9zJQn8ZAjaV4_SUfgY-vQyFmztvk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416" y="6403323"/>
            <a:ext cx="1505422" cy="314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Shape 39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33890" y="6228901"/>
            <a:ext cx="2339097" cy="628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nier Calli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30" y="3923108"/>
            <a:ext cx="6289736" cy="311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5098" y="298327"/>
            <a:ext cx="8763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909AB7"/>
              </a:buClr>
              <a:buSzPct val="25000"/>
              <a:buFont typeface="Verdana"/>
              <a:defRPr sz="4400" b="1">
                <a:solidFill>
                  <a:srgbClr val="909AB7"/>
                </a:solidFill>
                <a:latin typeface="Verdana"/>
                <a:ea typeface="Verdana"/>
                <a:cs typeface="Verdana"/>
              </a:defRPr>
            </a:lvl1pPr>
            <a:lvl2pPr indent="0">
              <a:defRPr sz="1800"/>
            </a:lvl2pPr>
            <a:lvl3pPr indent="0">
              <a:defRPr sz="1800"/>
            </a:lvl3pPr>
            <a:lvl4pPr indent="0">
              <a:defRPr sz="1800"/>
            </a:lvl4pPr>
            <a:lvl5pPr indent="0">
              <a:defRPr sz="1800"/>
            </a:lvl5pPr>
            <a:lvl6pPr indent="0">
              <a:defRPr sz="1800"/>
            </a:lvl6pPr>
            <a:lvl7pPr indent="0">
              <a:defRPr sz="1800"/>
            </a:lvl7pPr>
            <a:lvl8pPr indent="0">
              <a:defRPr sz="1800"/>
            </a:lvl8pPr>
            <a:lvl9pPr indent="0">
              <a:defRPr sz="1800"/>
            </a:lvl9pPr>
          </a:lstStyle>
          <a:p>
            <a:r>
              <a:rPr lang="en-US" sz="3600" dirty="0"/>
              <a:t>The Value of Best Practices for Evaluation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6361990"/>
            <a:ext cx="1757831" cy="392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01" y="6199676"/>
            <a:ext cx="3128599" cy="838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531" y="1744877"/>
            <a:ext cx="733213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In evaluation, best practices can:</a:t>
            </a:r>
          </a:p>
          <a:p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Provide a metric for the entity being evaluated.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Ensure the relevance of evaluation for practice.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Support the trustworthiness and/or face validity of designs, results and recommendations.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4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5098" y="152400"/>
            <a:ext cx="8763000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909AB7"/>
              </a:buClr>
              <a:buSzPct val="25000"/>
              <a:buFont typeface="Verdana"/>
              <a:defRPr sz="4400" b="1">
                <a:solidFill>
                  <a:srgbClr val="909AB7"/>
                </a:solidFill>
                <a:latin typeface="Verdana"/>
                <a:ea typeface="Verdana"/>
                <a:cs typeface="Verdana"/>
              </a:defRPr>
            </a:lvl1pPr>
            <a:lvl2pPr indent="0">
              <a:defRPr sz="1800"/>
            </a:lvl2pPr>
            <a:lvl3pPr indent="0">
              <a:defRPr sz="1800"/>
            </a:lvl3pPr>
            <a:lvl4pPr indent="0">
              <a:defRPr sz="1800"/>
            </a:lvl4pPr>
            <a:lvl5pPr indent="0">
              <a:defRPr sz="1800"/>
            </a:lvl5pPr>
            <a:lvl6pPr indent="0">
              <a:defRPr sz="1800"/>
            </a:lvl6pPr>
            <a:lvl7pPr indent="0">
              <a:defRPr sz="1800"/>
            </a:lvl7pPr>
            <a:lvl8pPr indent="0">
              <a:defRPr sz="1800"/>
            </a:lvl8pPr>
            <a:lvl9pPr indent="0">
              <a:defRPr sz="1800"/>
            </a:lvl9pPr>
          </a:lstStyle>
          <a:p>
            <a:r>
              <a:rPr lang="en-US" sz="3600" dirty="0"/>
              <a:t>Limitations of Best Practices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6361990"/>
            <a:ext cx="1757831" cy="392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01" y="6199676"/>
            <a:ext cx="3128599" cy="8387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4348" y="2332529"/>
            <a:ext cx="7095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Established by whom?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On what basis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Why should evaluation clients care?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5401" y="2168034"/>
            <a:ext cx="2348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The uncritical acceptance of best practices can lead to their reification, and to erred conclusions and recommendations</a:t>
            </a:r>
          </a:p>
        </p:txBody>
      </p:sp>
      <p:sp>
        <p:nvSpPr>
          <p:cNvPr id="4" name="Left Brace 3"/>
          <p:cNvSpPr/>
          <p:nvPr/>
        </p:nvSpPr>
        <p:spPr>
          <a:xfrm>
            <a:off x="5516033" y="1913589"/>
            <a:ext cx="431800" cy="3555878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9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13" y="875675"/>
            <a:ext cx="7289800" cy="5643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5098" y="-83150"/>
            <a:ext cx="8238067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909AB7"/>
              </a:buClr>
              <a:buSzPct val="25000"/>
              <a:buFont typeface="Verdana"/>
              <a:defRPr sz="4400" b="1">
                <a:solidFill>
                  <a:srgbClr val="909AB7"/>
                </a:solidFill>
                <a:latin typeface="Verdana"/>
                <a:ea typeface="Verdana"/>
                <a:cs typeface="Verdana"/>
              </a:defRPr>
            </a:lvl1pPr>
            <a:lvl2pPr indent="0">
              <a:defRPr sz="1800"/>
            </a:lvl2pPr>
            <a:lvl3pPr indent="0">
              <a:defRPr sz="1800"/>
            </a:lvl3pPr>
            <a:lvl4pPr indent="0">
              <a:defRPr sz="1800"/>
            </a:lvl4pPr>
            <a:lvl5pPr indent="0">
              <a:defRPr sz="1800"/>
            </a:lvl5pPr>
            <a:lvl6pPr indent="0">
              <a:defRPr sz="1800"/>
            </a:lvl6pPr>
            <a:lvl7pPr indent="0">
              <a:defRPr sz="1800"/>
            </a:lvl7pPr>
            <a:lvl8pPr indent="0">
              <a:defRPr sz="1800"/>
            </a:lvl8pPr>
            <a:lvl9pPr indent="0">
              <a:defRPr sz="1800"/>
            </a:lvl9pPr>
          </a:lstStyle>
          <a:p>
            <a:pPr algn="l"/>
            <a:r>
              <a:rPr lang="en-US" sz="3200" dirty="0"/>
              <a:t>Great! Where do I find best </a:t>
            </a:r>
            <a:r>
              <a:rPr lang="en-US" sz="3200" dirty="0" smtClean="0"/>
              <a:t>practices…</a:t>
            </a:r>
            <a:endParaRPr lang="en-US" sz="32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6361990"/>
            <a:ext cx="1757831" cy="392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01" y="6199676"/>
            <a:ext cx="3128599" cy="8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761" y="11104"/>
            <a:ext cx="8238067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rgbClr val="909AB7"/>
              </a:buClr>
              <a:buSzPct val="25000"/>
              <a:buFont typeface="Verdana"/>
              <a:defRPr sz="4400" b="1">
                <a:solidFill>
                  <a:srgbClr val="909AB7"/>
                </a:solidFill>
                <a:latin typeface="Verdana"/>
                <a:ea typeface="Verdana"/>
                <a:cs typeface="Verdana"/>
              </a:defRPr>
            </a:lvl1pPr>
            <a:lvl2pPr indent="0">
              <a:defRPr sz="1800"/>
            </a:lvl2pPr>
            <a:lvl3pPr indent="0">
              <a:defRPr sz="1800"/>
            </a:lvl3pPr>
            <a:lvl4pPr indent="0">
              <a:defRPr sz="1800"/>
            </a:lvl4pPr>
            <a:lvl5pPr indent="0">
              <a:defRPr sz="1800"/>
            </a:lvl5pPr>
            <a:lvl6pPr indent="0">
              <a:defRPr sz="1800"/>
            </a:lvl6pPr>
            <a:lvl7pPr indent="0">
              <a:defRPr sz="1800"/>
            </a:lvl7pPr>
            <a:lvl8pPr indent="0">
              <a:defRPr sz="1800"/>
            </a:lvl8pPr>
            <a:lvl9pPr indent="0">
              <a:defRPr sz="1800"/>
            </a:lvl9pPr>
          </a:lstStyle>
          <a:p>
            <a:pPr algn="l"/>
            <a:r>
              <a:rPr lang="en-US" sz="3200" dirty="0"/>
              <a:t>… and how do I use them?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6361990"/>
            <a:ext cx="1757831" cy="392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01" y="6199676"/>
            <a:ext cx="3128599" cy="838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531" y="1744877"/>
            <a:ext cx="36914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When designing and evaluating (e.g., by making comparison, tracking adherence, using dose-response [or other mediational] designs).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When reporting and making conclusions (e.g., next steps, etc.) 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2" name="Picture 2" descr="Check li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00" y="1341175"/>
            <a:ext cx="3807528" cy="44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4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0267" y="604369"/>
            <a:ext cx="8238067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rgbClr val="909AB7"/>
              </a:buClr>
              <a:buSzPct val="25000"/>
              <a:buFont typeface="Verdana"/>
              <a:defRPr sz="4400" b="1">
                <a:solidFill>
                  <a:srgbClr val="909AB7"/>
                </a:solidFill>
                <a:latin typeface="Verdana"/>
                <a:ea typeface="Verdana"/>
                <a:cs typeface="Verdana"/>
                <a:sym typeface="Calibri"/>
              </a:defRPr>
            </a:lvl1pPr>
            <a:lvl2pPr indent="0">
              <a:defRPr sz="1800"/>
            </a:lvl2pPr>
            <a:lvl3pPr indent="0">
              <a:defRPr sz="1800"/>
            </a:lvl3pPr>
            <a:lvl4pPr indent="0">
              <a:defRPr sz="1800"/>
            </a:lvl4pPr>
            <a:lvl5pPr indent="0">
              <a:defRPr sz="1800"/>
            </a:lvl5pPr>
            <a:lvl6pPr indent="0">
              <a:defRPr sz="1800"/>
            </a:lvl6pPr>
            <a:lvl7pPr indent="0">
              <a:defRPr sz="1800"/>
            </a:lvl7pPr>
            <a:lvl8pPr indent="0">
              <a:defRPr sz="1800"/>
            </a:lvl8pPr>
            <a:lvl9pPr indent="0">
              <a:defRPr sz="1800"/>
            </a:lvl9pPr>
          </a:lstStyle>
          <a:p>
            <a:r>
              <a:rPr lang="en-US" dirty="0"/>
              <a:t>Goal of this symposium: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8" y="6361990"/>
            <a:ext cx="1757831" cy="39224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401" y="6199676"/>
            <a:ext cx="3128599" cy="838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531" y="1744877"/>
            <a:ext cx="74074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Share practical lessons in identifying and using best practices in the context of program evaluation</a:t>
            </a:r>
            <a:r>
              <a:rPr lang="en-US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-242653" y="0"/>
            <a:ext cx="9671108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909AB7"/>
              </a:buClr>
              <a:buSzPct val="25000"/>
              <a:buFont typeface="Verdana"/>
              <a:buNone/>
            </a:pPr>
            <a:r>
              <a:rPr lang="en-US" sz="4400" b="1" i="0" u="none" strike="noStrike" cap="none" dirty="0">
                <a:solidFill>
                  <a:srgbClr val="909AB7"/>
                </a:solidFill>
                <a:latin typeface="Verdana"/>
                <a:ea typeface="Verdana"/>
                <a:cs typeface="Verdana"/>
                <a:sym typeface="Verdana"/>
              </a:rPr>
              <a:t>Overview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1337" y="6260080"/>
            <a:ext cx="2790595" cy="749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https://encrypted-tbn2.gstatic.com/images?q=tbn:ANd9GcRpReJriQsx83dsM04uRPQ9zJQn8ZAjaV4_SUfgY-vQyFmztvk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436" y="6409525"/>
            <a:ext cx="2007229" cy="41905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983245" y="1417349"/>
            <a:ext cx="7384473" cy="942109"/>
          </a:xfrm>
          <a:prstGeom prst="roundRect">
            <a:avLst>
              <a:gd name="adj" fmla="val 16667"/>
            </a:avLst>
          </a:prstGeom>
          <a:solidFill>
            <a:srgbClr val="4C4A4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Best Practices in the Context of the Rapid Evaluation and Dissemination of Innovations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(REDI)</a:t>
            </a:r>
          </a:p>
        </p:txBody>
      </p:sp>
      <p:sp>
        <p:nvSpPr>
          <p:cNvPr id="113" name="Shape 113"/>
          <p:cNvSpPr/>
          <p:nvPr/>
        </p:nvSpPr>
        <p:spPr>
          <a:xfrm>
            <a:off x="6016439" y="2794810"/>
            <a:ext cx="1900696" cy="1538391"/>
          </a:xfrm>
          <a:prstGeom prst="roundRect">
            <a:avLst>
              <a:gd name="adj" fmla="val 16667"/>
            </a:avLst>
          </a:prstGeom>
          <a:solidFill>
            <a:srgbClr val="6A0032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dirty="0" smtClean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Indigenous and non-Indigenous Networks </a:t>
            </a:r>
            <a:endParaRPr lang="en-US" sz="1600" b="1" i="0" u="none" strike="noStrike" cap="none" dirty="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3642553" y="2794810"/>
            <a:ext cx="1900696" cy="1548348"/>
          </a:xfrm>
          <a:prstGeom prst="roundRect">
            <a:avLst>
              <a:gd name="adj" fmla="val 16667"/>
            </a:avLst>
          </a:prstGeom>
          <a:solidFill>
            <a:srgbClr val="6576A0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College enrollment &amp; success program</a:t>
            </a:r>
          </a:p>
        </p:txBody>
      </p:sp>
      <p:sp>
        <p:nvSpPr>
          <p:cNvPr id="115" name="Shape 115"/>
          <p:cNvSpPr/>
          <p:nvPr/>
        </p:nvSpPr>
        <p:spPr>
          <a:xfrm>
            <a:off x="1268667" y="2794810"/>
            <a:ext cx="1900696" cy="1579724"/>
          </a:xfrm>
          <a:prstGeom prst="roundRect">
            <a:avLst>
              <a:gd name="adj" fmla="val 16667"/>
            </a:avLst>
          </a:prstGeom>
          <a:solidFill>
            <a:srgbClr val="00483B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dirty="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Integrated student support strategy</a:t>
            </a:r>
          </a:p>
        </p:txBody>
      </p:sp>
      <p:sp>
        <p:nvSpPr>
          <p:cNvPr id="116" name="Shape 116"/>
          <p:cNvSpPr/>
          <p:nvPr/>
        </p:nvSpPr>
        <p:spPr>
          <a:xfrm>
            <a:off x="1031917" y="4847916"/>
            <a:ext cx="7384473" cy="942109"/>
          </a:xfrm>
          <a:prstGeom prst="roundRect">
            <a:avLst>
              <a:gd name="adj" fmla="val 16667"/>
            </a:avLst>
          </a:prstGeom>
          <a:solidFill>
            <a:srgbClr val="4C4A4C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Conclusions &amp; Implications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1602</Words>
  <Application>Microsoft Office PowerPoint</Application>
  <PresentationFormat>On-screen Show (4:3)</PresentationFormat>
  <Paragraphs>416</Paragraphs>
  <Slides>39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Cambria</vt:lpstr>
      <vt:lpstr>Times New Roman</vt:lpstr>
      <vt:lpstr>Verdana</vt:lpstr>
      <vt:lpstr>Office Theme</vt:lpstr>
      <vt:lpstr>1_Office Theme</vt:lpstr>
      <vt:lpstr>2_Office Theme</vt:lpstr>
      <vt:lpstr>Where to find best practices? Lessons from the Field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Overview</vt:lpstr>
      <vt:lpstr>PowerPoint Presentation</vt:lpstr>
      <vt:lpstr>Identifying best practices in implementing district-wide integrated student supports.</vt:lpstr>
      <vt:lpstr>Community Schools</vt:lpstr>
      <vt:lpstr>REDI Phase 1: Implementation Assessment</vt:lpstr>
      <vt:lpstr>Literature Review</vt:lpstr>
      <vt:lpstr>Best Practices: Components of Successful Community Schools </vt:lpstr>
      <vt:lpstr>Best Practices: Components of Successful Community Schools </vt:lpstr>
      <vt:lpstr>Lessons Learned</vt:lpstr>
      <vt:lpstr>Implications and Final Thoughts</vt:lpstr>
      <vt:lpstr>Identifying best practices within a college enrollment  and retention program for migrant farmworkers.</vt:lpstr>
      <vt:lpstr>Migrant Farmworkers</vt:lpstr>
      <vt:lpstr>Educational Inequities Among Migrant Farmworkers</vt:lpstr>
      <vt:lpstr>College Assistance Migrant Program (CAMP)</vt:lpstr>
      <vt:lpstr>PowerPoint Presentation</vt:lpstr>
      <vt:lpstr>Comparison to Best Practices</vt:lpstr>
      <vt:lpstr>Lessons Learned</vt:lpstr>
      <vt:lpstr>Implications</vt:lpstr>
      <vt:lpstr>Practice-based research in boundary spaces: The relevance of REDI in initiatives to promote Indigenous and non-Indigenous networks. </vt:lpstr>
      <vt:lpstr>Overview</vt:lpstr>
      <vt:lpstr>Evaluation Context</vt:lpstr>
      <vt:lpstr>Evaluation Context </vt:lpstr>
      <vt:lpstr>Evaluation Goals</vt:lpstr>
      <vt:lpstr>Identification of Standards Metrics</vt:lpstr>
      <vt:lpstr>Lessons Learned</vt:lpstr>
      <vt:lpstr>Implications</vt:lpstr>
      <vt:lpstr>Implications</vt:lpstr>
      <vt:lpstr>Implications</vt:lpstr>
      <vt:lpstr>Discussion</vt:lpstr>
      <vt:lpstr>PowerPoint Presentation</vt:lpstr>
      <vt:lpstr>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Practice-based evidence:  Using Rapid Evaluation, Dissemination, and Implementation (REDI)</dc:title>
  <dc:creator>Ignacio Acevedo</dc:creator>
  <cp:lastModifiedBy>Tyalor Crisman</cp:lastModifiedBy>
  <cp:revision>89</cp:revision>
  <dcterms:modified xsi:type="dcterms:W3CDTF">2019-05-17T18:23:50Z</dcterms:modified>
</cp:coreProperties>
</file>